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54336cf39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54336cf39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4336cf39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4336cf39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4336cf39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54336cf39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4336cf39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4336cf39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4336cf39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54336cf39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54336cf392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54336cf392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4336cf392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4336cf392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54336cf39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54336cf39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4336cf39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4336cf39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54336cf39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54336cf39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55db51a15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55db51a15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4336cf39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4336cf39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4336cf392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54336cf39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4336cf39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4336cf39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54336cf39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54336cf39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4336cf392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54336cf392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54336cf392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54336cf392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4336cf39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4336cf39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54336cf392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54336cf392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54336cf392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54336cf392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54336cf392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54336cf392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5db51a15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5db51a15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54336cf392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54336cf392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5db51a15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5db51a15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5db51a158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5db51a15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5db51a158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55db51a158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5db51a15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5db51a15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5db51a158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5db51a158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54336cf39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54336cf39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broadway1880arclights-art-scale-4_00x-gigapixe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975" y="-99650"/>
            <a:ext cx="9169976" cy="54536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-42775" y="4205550"/>
            <a:ext cx="4371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this great achievement?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-42775" y="173500"/>
            <a:ext cx="88983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Courtesy Start Engineering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www.start-engineering.com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/>
        </p:nvSpPr>
        <p:spPr>
          <a:xfrm>
            <a:off x="1807500" y="2279925"/>
            <a:ext cx="6678300" cy="22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Electronics</a:t>
            </a:r>
            <a:endParaRPr b="1" sz="41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Semiconductors, transistors, and integrated circuits form the backbone of modern technology—from radios to computers and smartphones.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Google Shape;120;p22"/>
          <p:cNvSpPr txBox="1"/>
          <p:nvPr/>
        </p:nvSpPr>
        <p:spPr>
          <a:xfrm>
            <a:off x="0" y="625450"/>
            <a:ext cx="15669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21" name="Google Shape;121;p22"/>
          <p:cNvCxnSpPr/>
          <p:nvPr/>
        </p:nvCxnSpPr>
        <p:spPr>
          <a:xfrm flipH="1">
            <a:off x="1507000" y="852425"/>
            <a:ext cx="27900" cy="30789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3" title="1_PjNn1bgEeUYa2hfCHT15Hw.jpg"/>
          <p:cNvPicPr preferRelativeResize="0"/>
          <p:nvPr/>
        </p:nvPicPr>
        <p:blipFill rotWithShape="1">
          <a:blip r:embed="rId3">
            <a:alphaModFix/>
          </a:blip>
          <a:srcRect b="0" l="7029" r="7029" t="0"/>
          <a:stretch/>
        </p:blipFill>
        <p:spPr>
          <a:xfrm>
            <a:off x="-267750" y="-955225"/>
            <a:ext cx="9452874" cy="625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 txBox="1"/>
          <p:nvPr/>
        </p:nvSpPr>
        <p:spPr>
          <a:xfrm>
            <a:off x="4800600" y="4271100"/>
            <a:ext cx="4371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this great achievement?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/>
        </p:nvSpPr>
        <p:spPr>
          <a:xfrm>
            <a:off x="0" y="625450"/>
            <a:ext cx="15669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33" name="Google Shape;133;p24"/>
          <p:cNvCxnSpPr/>
          <p:nvPr/>
        </p:nvCxnSpPr>
        <p:spPr>
          <a:xfrm flipH="1">
            <a:off x="1507000" y="852425"/>
            <a:ext cx="27900" cy="30789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34" name="Google Shape;134;p24"/>
          <p:cNvSpPr txBox="1"/>
          <p:nvPr/>
        </p:nvSpPr>
        <p:spPr>
          <a:xfrm>
            <a:off x="1807500" y="2279925"/>
            <a:ext cx="6678300" cy="22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Radio and Television</a:t>
            </a:r>
            <a:endParaRPr b="1" sz="41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Mass communication through broadcast media reshaped news, entertainment, education, and advertising, connecting people across vast distances.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5" title="shutterstock_785839252-scaled.jpg"/>
          <p:cNvPicPr preferRelativeResize="0"/>
          <p:nvPr/>
        </p:nvPicPr>
        <p:blipFill rotWithShape="1">
          <a:blip r:embed="rId3">
            <a:alphaModFix/>
          </a:blip>
          <a:srcRect b="9723" l="0" r="0" t="9715"/>
          <a:stretch/>
        </p:blipFill>
        <p:spPr>
          <a:xfrm>
            <a:off x="-191550" y="-955225"/>
            <a:ext cx="9544325" cy="6251122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/>
        </p:nvSpPr>
        <p:spPr>
          <a:xfrm>
            <a:off x="-26025" y="4249000"/>
            <a:ext cx="4371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this great achievement?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/>
        </p:nvSpPr>
        <p:spPr>
          <a:xfrm>
            <a:off x="0" y="701650"/>
            <a:ext cx="15669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6" name="Google Shape;146;p26"/>
          <p:cNvSpPr txBox="1"/>
          <p:nvPr/>
        </p:nvSpPr>
        <p:spPr>
          <a:xfrm>
            <a:off x="683600" y="2279925"/>
            <a:ext cx="7954500" cy="22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Agricultural Mechanization</a:t>
            </a:r>
            <a:endParaRPr b="1" sz="41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Tractors, harvesters, and irrigation systems increased food production, reduced labor, and made farming more efficient, supporting population growth.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47" name="Google Shape;147;p26"/>
          <p:cNvCxnSpPr/>
          <p:nvPr/>
        </p:nvCxnSpPr>
        <p:spPr>
          <a:xfrm flipH="1" rot="-5400000">
            <a:off x="308450" y="1556200"/>
            <a:ext cx="1260900" cy="3855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7" title="ENIAC-changing_a_tube_(cropped)-art-scale-4_00x-gigapixe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2" y="-1981200"/>
            <a:ext cx="9144525" cy="713077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7"/>
          <p:cNvSpPr txBox="1"/>
          <p:nvPr/>
        </p:nvSpPr>
        <p:spPr>
          <a:xfrm>
            <a:off x="4856975" y="892250"/>
            <a:ext cx="4371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this great achievement?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 txBox="1"/>
          <p:nvPr/>
        </p:nvSpPr>
        <p:spPr>
          <a:xfrm>
            <a:off x="1807500" y="2279925"/>
            <a:ext cx="6678300" cy="22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Computer</a:t>
            </a:r>
            <a:endParaRPr b="1" sz="41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Computing revolutionized nearly every industry, enabling complex calculations, automation, digital communication, and data processing.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9" name="Google Shape;159;p28"/>
          <p:cNvSpPr txBox="1"/>
          <p:nvPr/>
        </p:nvSpPr>
        <p:spPr>
          <a:xfrm>
            <a:off x="0" y="625450"/>
            <a:ext cx="15669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60" name="Google Shape;160;p28"/>
          <p:cNvCxnSpPr/>
          <p:nvPr/>
        </p:nvCxnSpPr>
        <p:spPr>
          <a:xfrm flipH="1">
            <a:off x="1507000" y="852425"/>
            <a:ext cx="27900" cy="30789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9" title="Screenshot 2025-05-08 at 1.32.59 PM-art-scale-4_00x-gigapixe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0675" y="-86100"/>
            <a:ext cx="9422351" cy="533687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9"/>
          <p:cNvSpPr txBox="1"/>
          <p:nvPr/>
        </p:nvSpPr>
        <p:spPr>
          <a:xfrm>
            <a:off x="8150" y="4322575"/>
            <a:ext cx="4371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this great achievement?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/>
          <p:nvPr/>
        </p:nvSpPr>
        <p:spPr>
          <a:xfrm>
            <a:off x="1807500" y="2279925"/>
            <a:ext cx="6678300" cy="22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Telephone</a:t>
            </a:r>
            <a:endParaRPr b="1" sz="41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Wired and later wireless voice communication transformed business, personal relationships, and emergency response across the globe.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2" name="Google Shape;172;p30"/>
          <p:cNvSpPr txBox="1"/>
          <p:nvPr/>
        </p:nvSpPr>
        <p:spPr>
          <a:xfrm>
            <a:off x="0" y="625450"/>
            <a:ext cx="15669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73" name="Google Shape;173;p30"/>
          <p:cNvCxnSpPr/>
          <p:nvPr/>
        </p:nvCxnSpPr>
        <p:spPr>
          <a:xfrm flipH="1">
            <a:off x="1507000" y="852425"/>
            <a:ext cx="27900" cy="30789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1" title="26d4a209c70ec7dafb5e701f3a4dfbe891efcc7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0925" y="-184749"/>
            <a:ext cx="9484923" cy="75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1"/>
          <p:cNvSpPr txBox="1"/>
          <p:nvPr/>
        </p:nvSpPr>
        <p:spPr>
          <a:xfrm>
            <a:off x="-68050" y="4246375"/>
            <a:ext cx="4371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this great achievement?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1731300" y="2255500"/>
            <a:ext cx="6678300" cy="22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Electrification</a:t>
            </a:r>
            <a:endParaRPr b="1" sz="41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Electric power revolutionized the world, enabling countless other technologies and improving quality of life through lighting, heating, appliances, and industrial productivity.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0" y="625450"/>
            <a:ext cx="15669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63" name="Google Shape;63;p14"/>
          <p:cNvCxnSpPr/>
          <p:nvPr/>
        </p:nvCxnSpPr>
        <p:spPr>
          <a:xfrm flipH="1">
            <a:off x="1507000" y="852425"/>
            <a:ext cx="27900" cy="30789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/>
          <p:nvPr/>
        </p:nvSpPr>
        <p:spPr>
          <a:xfrm>
            <a:off x="0" y="701650"/>
            <a:ext cx="15669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5" name="Google Shape;185;p32"/>
          <p:cNvSpPr txBox="1"/>
          <p:nvPr/>
        </p:nvSpPr>
        <p:spPr>
          <a:xfrm>
            <a:off x="607400" y="2279925"/>
            <a:ext cx="8116200" cy="22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Air Conditioning &amp; Refrigeration</a:t>
            </a:r>
            <a:endParaRPr b="1" sz="41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Improved comfort, productivity, and food preservation, influencing architecture, healthcare, and the food industry.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86" name="Google Shape;186;p32"/>
          <p:cNvCxnSpPr/>
          <p:nvPr/>
        </p:nvCxnSpPr>
        <p:spPr>
          <a:xfrm flipH="1" rot="-5400000">
            <a:off x="308450" y="1556200"/>
            <a:ext cx="1260900" cy="3855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3" title="Interstate-Highway-90-South-Dakota-1972-I-90 (1)-art-scale-4_00x-gigapixe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425" y="-479800"/>
            <a:ext cx="9157949" cy="572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3"/>
          <p:cNvSpPr txBox="1"/>
          <p:nvPr/>
        </p:nvSpPr>
        <p:spPr>
          <a:xfrm>
            <a:off x="4791125" y="226625"/>
            <a:ext cx="4371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this great achievement?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/>
          <p:nvPr/>
        </p:nvSpPr>
        <p:spPr>
          <a:xfrm>
            <a:off x="1807500" y="2584725"/>
            <a:ext cx="6678300" cy="22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Highways</a:t>
            </a:r>
            <a:endParaRPr b="1" sz="41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Enabled efficient transport of goods and people, shaping economic development and urban sprawl.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8" name="Google Shape;198;p34"/>
          <p:cNvSpPr txBox="1"/>
          <p:nvPr/>
        </p:nvSpPr>
        <p:spPr>
          <a:xfrm>
            <a:off x="0" y="625450"/>
            <a:ext cx="15669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99" name="Google Shape;199;p34"/>
          <p:cNvCxnSpPr/>
          <p:nvPr/>
        </p:nvCxnSpPr>
        <p:spPr>
          <a:xfrm flipH="1">
            <a:off x="1507000" y="852425"/>
            <a:ext cx="27900" cy="30789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5" title="5-s66-62755-a-art-scale-4_00x-gigapixe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9025" y="-768700"/>
            <a:ext cx="9234975" cy="58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5"/>
          <p:cNvSpPr txBox="1"/>
          <p:nvPr/>
        </p:nvSpPr>
        <p:spPr>
          <a:xfrm>
            <a:off x="0" y="4346750"/>
            <a:ext cx="4371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this great achievement?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/>
          <p:nvPr/>
        </p:nvSpPr>
        <p:spPr>
          <a:xfrm>
            <a:off x="1807500" y="2279925"/>
            <a:ext cx="6678300" cy="22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Spacecraft</a:t>
            </a:r>
            <a:endParaRPr b="1" sz="41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Satellites, space probes, and human missions expanded our understanding of space, improved communication, and introduced technologies later adapted for use on Earth.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1" name="Google Shape;211;p36"/>
          <p:cNvSpPr txBox="1"/>
          <p:nvPr/>
        </p:nvSpPr>
        <p:spPr>
          <a:xfrm>
            <a:off x="0" y="625450"/>
            <a:ext cx="15669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12" name="Google Shape;212;p36"/>
          <p:cNvCxnSpPr/>
          <p:nvPr/>
        </p:nvCxnSpPr>
        <p:spPr>
          <a:xfrm flipH="1">
            <a:off x="1507000" y="852425"/>
            <a:ext cx="27900" cy="30789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7" title="iStock-115457617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075" y="-36725"/>
            <a:ext cx="9259924" cy="518157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7"/>
          <p:cNvSpPr txBox="1"/>
          <p:nvPr/>
        </p:nvSpPr>
        <p:spPr>
          <a:xfrm>
            <a:off x="-78850" y="369600"/>
            <a:ext cx="4371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this great achievement?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/>
          <p:nvPr/>
        </p:nvSpPr>
        <p:spPr>
          <a:xfrm>
            <a:off x="1807500" y="2279925"/>
            <a:ext cx="6678300" cy="22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Internet</a:t>
            </a:r>
            <a:endParaRPr b="1" sz="41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The global digital network transformed how we communicate, share information, conduct business, and learn, becoming a critical part of daily life.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4" name="Google Shape;224;p38"/>
          <p:cNvSpPr txBox="1"/>
          <p:nvPr/>
        </p:nvSpPr>
        <p:spPr>
          <a:xfrm>
            <a:off x="0" y="625450"/>
            <a:ext cx="15669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25" name="Google Shape;225;p38"/>
          <p:cNvCxnSpPr/>
          <p:nvPr/>
        </p:nvCxnSpPr>
        <p:spPr>
          <a:xfrm flipH="1">
            <a:off x="1507000" y="852425"/>
            <a:ext cx="27900" cy="30789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9" title="23518-hand-x-ray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10625"/>
            <a:ext cx="9135799" cy="52657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9"/>
          <p:cNvSpPr txBox="1"/>
          <p:nvPr/>
        </p:nvSpPr>
        <p:spPr>
          <a:xfrm>
            <a:off x="15950" y="4406800"/>
            <a:ext cx="4371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this great achievement?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 txBox="1"/>
          <p:nvPr/>
        </p:nvSpPr>
        <p:spPr>
          <a:xfrm>
            <a:off x="1807500" y="2356125"/>
            <a:ext cx="6678300" cy="22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Imaging</a:t>
            </a:r>
            <a:endParaRPr b="1" sz="41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Technologies like X-rays, MRI, ultrasound, and CT scans revolutionized diagnostics, enabling earlier and more accurate treatment of disease.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7" name="Google Shape;237;p40"/>
          <p:cNvSpPr txBox="1"/>
          <p:nvPr/>
        </p:nvSpPr>
        <p:spPr>
          <a:xfrm>
            <a:off x="0" y="625450"/>
            <a:ext cx="15669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38" name="Google Shape;238;p40"/>
          <p:cNvCxnSpPr/>
          <p:nvPr/>
        </p:nvCxnSpPr>
        <p:spPr>
          <a:xfrm flipH="1">
            <a:off x="1507000" y="852425"/>
            <a:ext cx="27900" cy="30789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1" title="EC_fiberoptics-1-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61675"/>
            <a:ext cx="9143997" cy="6005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1"/>
          <p:cNvSpPr txBox="1"/>
          <p:nvPr/>
        </p:nvSpPr>
        <p:spPr>
          <a:xfrm>
            <a:off x="4773000" y="400525"/>
            <a:ext cx="4371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this great achievement?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405100" y="350250"/>
            <a:ext cx="4548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What is this great achievement?</a:t>
            </a:r>
            <a:endParaRPr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1" name="Google Shape;71;p15" title="ford-assembly-line-1923-padre-art.jpg"/>
          <p:cNvPicPr preferRelativeResize="0"/>
          <p:nvPr/>
        </p:nvPicPr>
        <p:blipFill rotWithShape="1">
          <a:blip r:embed="rId3">
            <a:alphaModFix/>
          </a:blip>
          <a:srcRect b="12445" l="0" r="0" t="12445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0" y="4257950"/>
            <a:ext cx="4371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this great achievement?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/>
          <p:nvPr/>
        </p:nvSpPr>
        <p:spPr>
          <a:xfrm>
            <a:off x="1807500" y="2356125"/>
            <a:ext cx="6678300" cy="22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Laser and Fiber Optics</a:t>
            </a:r>
            <a:endParaRPr b="1" sz="41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These technologies enabled precision in </a:t>
            </a:r>
            <a:b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medicine and manufacturing and revolutionized communication through high-speed data transmission.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0" name="Google Shape;250;p42"/>
          <p:cNvSpPr txBox="1"/>
          <p:nvPr/>
        </p:nvSpPr>
        <p:spPr>
          <a:xfrm>
            <a:off x="0" y="625450"/>
            <a:ext cx="15669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51" name="Google Shape;251;p42"/>
          <p:cNvCxnSpPr/>
          <p:nvPr/>
        </p:nvCxnSpPr>
        <p:spPr>
          <a:xfrm flipH="1">
            <a:off x="1507000" y="852425"/>
            <a:ext cx="27900" cy="30789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1731300" y="2331700"/>
            <a:ext cx="6678300" cy="22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Automobile</a:t>
            </a:r>
            <a:endParaRPr b="1" sz="41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Cars transformed transportation, reshaped cities, and </a:t>
            </a:r>
            <a:b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made personal mobility and commerce more accessible </a:t>
            </a:r>
            <a:b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and efficient.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0" y="625450"/>
            <a:ext cx="15669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79" name="Google Shape;79;p16"/>
          <p:cNvCxnSpPr/>
          <p:nvPr/>
        </p:nvCxnSpPr>
        <p:spPr>
          <a:xfrm flipH="1">
            <a:off x="1507000" y="852425"/>
            <a:ext cx="27900" cy="30789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7"/>
          <p:cNvSpPr txBox="1"/>
          <p:nvPr/>
        </p:nvSpPr>
        <p:spPr>
          <a:xfrm>
            <a:off x="405100" y="350250"/>
            <a:ext cx="45486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What is this great achievement?</a:t>
            </a:r>
            <a:endParaRPr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7" name="Google Shape;87;p17" title="Wright-Brothers-First-Flight-in-1903-06-1024x649.jpg"/>
          <p:cNvPicPr preferRelativeResize="0"/>
          <p:nvPr/>
        </p:nvPicPr>
        <p:blipFill rotWithShape="1">
          <a:blip r:embed="rId3">
            <a:alphaModFix/>
          </a:blip>
          <a:srcRect b="0" l="2489" r="2489" t="0"/>
          <a:stretch/>
        </p:blipFill>
        <p:spPr>
          <a:xfrm>
            <a:off x="-1" y="-891875"/>
            <a:ext cx="9170048" cy="61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0" y="350250"/>
            <a:ext cx="4371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this great achievement?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/>
        </p:nvSpPr>
        <p:spPr>
          <a:xfrm>
            <a:off x="1731300" y="2331700"/>
            <a:ext cx="6678300" cy="22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Airplane</a:t>
            </a:r>
            <a:endParaRPr b="1" sz="41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Air travel connected the world faster than ever before, enabling global trade, tourism, cultural exchange, and military capabilities.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0" y="625450"/>
            <a:ext cx="15669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95" name="Google Shape;95;p18"/>
          <p:cNvCxnSpPr/>
          <p:nvPr/>
        </p:nvCxnSpPr>
        <p:spPr>
          <a:xfrm flipH="1">
            <a:off x="1507000" y="852425"/>
            <a:ext cx="27900" cy="3078900"/>
          </a:xfrm>
          <a:prstGeom prst="straightConnector1">
            <a:avLst/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 title="Document-art-scale-4_00x-gigapixel.jpg"/>
          <p:cNvPicPr preferRelativeResize="0"/>
          <p:nvPr/>
        </p:nvPicPr>
        <p:blipFill rotWithShape="1">
          <a:blip r:embed="rId3">
            <a:alphaModFix/>
          </a:blip>
          <a:srcRect b="8841" l="0" r="0" t="8833"/>
          <a:stretch/>
        </p:blipFill>
        <p:spPr>
          <a:xfrm>
            <a:off x="-58625" y="-889300"/>
            <a:ext cx="9213674" cy="603457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4784050" y="569300"/>
            <a:ext cx="4371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this great achievement?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/>
        </p:nvSpPr>
        <p:spPr>
          <a:xfrm>
            <a:off x="633075" y="2350975"/>
            <a:ext cx="8076900" cy="35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41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Water Supply and Distribution</a:t>
            </a:r>
            <a:endParaRPr b="1" sz="41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Clean water and plumbing infrastructure drastically reduced disease and mortality while supporting population growth and urban development.</a:t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" name="Google Shape;107;p20"/>
          <p:cNvSpPr txBox="1"/>
          <p:nvPr/>
        </p:nvSpPr>
        <p:spPr>
          <a:xfrm>
            <a:off x="0" y="760775"/>
            <a:ext cx="1539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8" name="Google Shape;108;p20"/>
          <p:cNvCxnSpPr/>
          <p:nvPr/>
        </p:nvCxnSpPr>
        <p:spPr>
          <a:xfrm flipH="1" rot="-5400000">
            <a:off x="156050" y="1632400"/>
            <a:ext cx="1260900" cy="3855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CC0000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 title="Museum_Index_image012.jpg"/>
          <p:cNvPicPr preferRelativeResize="0"/>
          <p:nvPr/>
        </p:nvPicPr>
        <p:blipFill rotWithShape="1">
          <a:blip r:embed="rId3">
            <a:alphaModFix/>
          </a:blip>
          <a:srcRect b="9103" l="0" r="0" t="9103"/>
          <a:stretch/>
        </p:blipFill>
        <p:spPr>
          <a:xfrm>
            <a:off x="0" y="-194600"/>
            <a:ext cx="9893699" cy="54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/>
          <p:nvPr/>
        </p:nvSpPr>
        <p:spPr>
          <a:xfrm>
            <a:off x="-27600" y="819950"/>
            <a:ext cx="4371000" cy="4881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What is this great achievement?</a:t>
            </a:r>
            <a:endParaRPr b="1" sz="21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