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8"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hKGnqDe9EuPbzUr6eB51i2+T5X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248" autoAdjust="0"/>
  </p:normalViewPr>
  <p:slideViewPr>
    <p:cSldViewPr snapToGrid="0">
      <p:cViewPr varScale="1">
        <p:scale>
          <a:sx n="67" d="100"/>
          <a:sy n="67" d="100"/>
        </p:scale>
        <p:origin x="1260"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1"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endParaRPr sz="1200" b="1" dirty="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dirty="0">
                <a:solidFill>
                  <a:srgbClr val="000000"/>
                </a:solidFill>
                <a:effectLst/>
                <a:latin typeface="Arial" panose="020B0604020202020204" pitchFamily="34" charset="0"/>
              </a:rPr>
              <a:t>Kindergarten, Life Science: Plants and Animals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i="0" u="none" strike="noStrike" dirty="0">
              <a:solidFill>
                <a:srgbClr val="000000"/>
              </a:solidFill>
              <a:effectLst/>
              <a:latin typeface="Arial" panose="020B0604020202020204" pitchFamily="34" charset="0"/>
            </a:endParaRPr>
          </a:p>
          <a:p>
            <a:pPr marL="0" lvl="0" indent="0" algn="l" rtl="0">
              <a:lnSpc>
                <a:spcPct val="100000"/>
              </a:lnSpc>
              <a:spcBef>
                <a:spcPts val="0"/>
              </a:spcBef>
              <a:spcAft>
                <a:spcPts val="0"/>
              </a:spcAft>
              <a:buSzPts val="1400"/>
              <a:buNone/>
            </a:pPr>
            <a:r>
              <a:rPr lang="en-US" sz="1200" dirty="0">
                <a:solidFill>
                  <a:schemeClr val="dk1"/>
                </a:solidFill>
              </a:rPr>
              <a:t>Activate Learning PRIME</a:t>
            </a:r>
          </a:p>
          <a:p>
            <a:pPr marL="0" lvl="0" indent="0" algn="l" rtl="0">
              <a:spcBef>
                <a:spcPts val="0"/>
              </a:spcBef>
              <a:spcAft>
                <a:spcPts val="0"/>
              </a:spcAft>
              <a:buSzPts val="1100"/>
              <a:buNone/>
            </a:pPr>
            <a:r>
              <a:rPr lang="en-US" sz="1050" dirty="0">
                <a:solidFill>
                  <a:schemeClr val="dk1"/>
                </a:solidFill>
                <a:latin typeface="Calibri"/>
                <a:ea typeface="Calibri"/>
                <a:cs typeface="Calibri"/>
                <a:sym typeface="Calibri"/>
              </a:rPr>
              <a:t>©2021 Activate Learning</a:t>
            </a:r>
            <a:endParaRPr lang="en-US" sz="1600" dirty="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dirty="0">
              <a:effectLst/>
            </a:endParaRPr>
          </a:p>
          <a:p>
            <a:pPr marL="0" lvl="0" indent="0" algn="l" rtl="0">
              <a:lnSpc>
                <a:spcPct val="100000"/>
              </a:lnSpc>
              <a:spcBef>
                <a:spcPts val="0"/>
              </a:spcBef>
              <a:spcAft>
                <a:spcPts val="0"/>
              </a:spcAft>
              <a:buSzPts val="1400"/>
              <a:buNone/>
            </a:pPr>
            <a:endParaRPr sz="12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endParaRPr sz="120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190" name="Google Shape;190;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b="1" dirty="0"/>
              <a:t>9</a:t>
            </a:r>
            <a:endParaRPr b="1" dirty="0"/>
          </a:p>
          <a:p>
            <a:pPr marL="0" lvl="0" indent="0" algn="l" rtl="0">
              <a:lnSpc>
                <a:spcPct val="100000"/>
              </a:lnSpc>
              <a:spcBef>
                <a:spcPts val="0"/>
              </a:spcBef>
              <a:spcAft>
                <a:spcPts val="0"/>
              </a:spcAft>
              <a:buSzPts val="1100"/>
              <a:buNone/>
            </a:pPr>
            <a:r>
              <a:rPr lang="en" b="1" dirty="0">
                <a:solidFill>
                  <a:schemeClr val="dk1"/>
                </a:solidFill>
              </a:rPr>
              <a:t>Big Idea:</a:t>
            </a:r>
            <a:r>
              <a:rPr lang="en" dirty="0">
                <a:solidFill>
                  <a:schemeClr val="dk1"/>
                </a:solidFill>
              </a:rPr>
              <a:t> Plants are living things. They have many parts that work together to help them grow and make new plants.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Reflect and Discuss: Synthesizing </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Tell children that now they are going to think some more about how the shape of different plant parts helps the part to do their job for the plant. </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Have children reflect upon what they learned about roots. </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Ask: </a:t>
            </a:r>
            <a:endParaRPr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 dirty="0">
                <a:solidFill>
                  <a:schemeClr val="dk1"/>
                </a:solidFill>
              </a:rPr>
              <a:t>What do roots do? </a:t>
            </a:r>
            <a:r>
              <a:rPr lang="en" i="1" dirty="0">
                <a:solidFill>
                  <a:schemeClr val="dk1"/>
                </a:solidFill>
              </a:rPr>
              <a:t>(They hold the plant in the ground and soak in water.) </a:t>
            </a:r>
            <a:endParaRPr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 dirty="0">
                <a:solidFill>
                  <a:schemeClr val="dk1"/>
                </a:solidFill>
              </a:rPr>
              <a:t>How does being stringy like a ball of yarn help the roots hold the plant in the ground? </a:t>
            </a:r>
            <a:r>
              <a:rPr lang="en" i="1" dirty="0">
                <a:solidFill>
                  <a:schemeClr val="dk1"/>
                </a:solidFill>
              </a:rPr>
              <a:t>(Being stringy lets the roots grow between all of the rocks and sand in the soil to hold the plant firmly in the ground.)</a:t>
            </a:r>
            <a:r>
              <a:rPr lang="en" dirty="0">
                <a:solidFill>
                  <a:schemeClr val="dk1"/>
                </a:solidFill>
              </a:rPr>
              <a:t> </a:t>
            </a:r>
            <a:endParaRPr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 dirty="0">
                <a:solidFill>
                  <a:schemeClr val="dk1"/>
                </a:solidFill>
              </a:rPr>
              <a:t>How does being hairy help the roots to soak in water? </a:t>
            </a:r>
            <a:r>
              <a:rPr lang="en" i="1" dirty="0">
                <a:solidFill>
                  <a:schemeClr val="dk1"/>
                </a:solidFill>
              </a:rPr>
              <a:t>(Having a lot of little hairs lets the roots spread out and grow between all of the rocks and sand in the soil to get water.)</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400"/>
              <a:buFont typeface="Arial"/>
              <a:buNone/>
            </a:pPr>
            <a:r>
              <a:rPr lang="en" dirty="0">
                <a:solidFill>
                  <a:schemeClr val="dk1"/>
                </a:solidFill>
              </a:rPr>
              <a:t>Activate Learning PRIME</a:t>
            </a:r>
            <a:endParaRPr dirty="0">
              <a:solidFill>
                <a:schemeClr val="dk1"/>
              </a:solidFill>
            </a:endParaRPr>
          </a:p>
          <a:p>
            <a:pPr marL="0" lvl="0" indent="0" algn="l" rtl="0">
              <a:spcBef>
                <a:spcPts val="0"/>
              </a:spcBef>
              <a:spcAft>
                <a:spcPts val="0"/>
              </a:spcAft>
              <a:buClr>
                <a:schemeClr val="dk1"/>
              </a:buClr>
              <a:buSzPts val="1100"/>
              <a:buFont typeface="Arial"/>
              <a:buNone/>
            </a:pPr>
            <a:r>
              <a:rPr lang="en" sz="1000" dirty="0">
                <a:solidFill>
                  <a:schemeClr val="dk1"/>
                </a:solidFill>
                <a:latin typeface="Calibri"/>
                <a:ea typeface="Calibri"/>
                <a:cs typeface="Calibri"/>
                <a:sym typeface="Calibri"/>
              </a:rPr>
              <a:t>©2021 Activate Learning</a:t>
            </a:r>
            <a:endParaRPr dirty="0"/>
          </a:p>
        </p:txBody>
      </p:sp>
      <p:sp>
        <p:nvSpPr>
          <p:cNvPr id="269" name="Google Shape;26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b="1" dirty="0"/>
              <a:t>10</a:t>
            </a:r>
            <a:endParaRPr b="1" dirty="0"/>
          </a:p>
          <a:p>
            <a:pPr marL="0" lvl="0" indent="0" algn="l" rtl="0">
              <a:lnSpc>
                <a:spcPct val="100000"/>
              </a:lnSpc>
              <a:spcBef>
                <a:spcPts val="0"/>
              </a:spcBef>
              <a:spcAft>
                <a:spcPts val="0"/>
              </a:spcAft>
              <a:buSzPts val="1100"/>
              <a:buNone/>
            </a:pPr>
            <a:r>
              <a:rPr lang="en" b="1" dirty="0">
                <a:solidFill>
                  <a:schemeClr val="dk1"/>
                </a:solidFill>
              </a:rPr>
              <a:t>Big Idea:</a:t>
            </a:r>
            <a:r>
              <a:rPr lang="en" dirty="0">
                <a:solidFill>
                  <a:schemeClr val="dk1"/>
                </a:solidFill>
              </a:rPr>
              <a:t> Plants are living things. They have many parts that work together to help them grow and make new plants.</a:t>
            </a:r>
            <a:endParaRPr dirty="0">
              <a:solidFill>
                <a:schemeClr val="dk1"/>
              </a:solidFill>
            </a:endParaRPr>
          </a:p>
          <a:p>
            <a:pPr marL="0" lvl="0" indent="0" algn="l" rtl="0">
              <a:lnSpc>
                <a:spcPct val="100000"/>
              </a:lnSpc>
              <a:spcBef>
                <a:spcPts val="0"/>
              </a:spcBef>
              <a:spcAft>
                <a:spcPts val="0"/>
              </a:spcAft>
              <a:buSzPts val="1100"/>
              <a:buNone/>
            </a:pPr>
            <a:r>
              <a:rPr lang="en" dirty="0">
                <a:solidFill>
                  <a:schemeClr val="dk1"/>
                </a:solidFill>
              </a:rPr>
              <a:t>Reflect and Discuss: Synthesizing </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Have children reflect upon what they learned about stems. </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Ask: </a:t>
            </a:r>
            <a:endParaRPr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 dirty="0">
                <a:solidFill>
                  <a:schemeClr val="dk1"/>
                </a:solidFill>
              </a:rPr>
              <a:t>What do stems do?</a:t>
            </a:r>
            <a:r>
              <a:rPr lang="en" i="1" dirty="0">
                <a:solidFill>
                  <a:schemeClr val="dk1"/>
                </a:solidFill>
              </a:rPr>
              <a:t> (They connect the different parts and move water throughout the plant.) </a:t>
            </a:r>
            <a:endParaRPr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 dirty="0">
                <a:solidFill>
                  <a:schemeClr val="dk1"/>
                </a:solidFill>
              </a:rPr>
              <a:t>How does being long help the stem do its job? </a:t>
            </a:r>
            <a:r>
              <a:rPr lang="en" i="1" dirty="0">
                <a:solidFill>
                  <a:schemeClr val="dk1"/>
                </a:solidFill>
              </a:rPr>
              <a:t>(Being long helps the stem move water all the way from the roots to the leaves. It helps to connect parts of the plant that are far away from each other.)</a:t>
            </a:r>
            <a:endParaRPr b="1" dirty="0"/>
          </a:p>
          <a:p>
            <a:pPr marL="0" marR="0" lvl="0" indent="0" algn="l" rtl="0">
              <a:lnSpc>
                <a:spcPct val="100000"/>
              </a:lnSpc>
              <a:spcBef>
                <a:spcPts val="0"/>
              </a:spcBef>
              <a:spcAft>
                <a:spcPts val="0"/>
              </a:spcAft>
              <a:buClr>
                <a:schemeClr val="dk1"/>
              </a:buClr>
              <a:buSzPts val="1200"/>
              <a:buFont typeface="Calibri"/>
              <a:buNone/>
            </a:pP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400"/>
              <a:buFont typeface="Arial"/>
              <a:buNone/>
            </a:pPr>
            <a:r>
              <a:rPr lang="en" dirty="0">
                <a:solidFill>
                  <a:schemeClr val="dk1"/>
                </a:solidFill>
              </a:rPr>
              <a:t>Activate Learning PRIME</a:t>
            </a:r>
            <a:endParaRPr dirty="0">
              <a:solidFill>
                <a:schemeClr val="dk1"/>
              </a:solidFill>
            </a:endParaRPr>
          </a:p>
          <a:p>
            <a:pPr marL="0" lvl="0" indent="0" algn="l" rtl="0">
              <a:spcBef>
                <a:spcPts val="0"/>
              </a:spcBef>
              <a:spcAft>
                <a:spcPts val="0"/>
              </a:spcAft>
              <a:buClr>
                <a:schemeClr val="dk1"/>
              </a:buClr>
              <a:buSzPts val="1100"/>
              <a:buFont typeface="Arial"/>
              <a:buNone/>
            </a:pPr>
            <a:r>
              <a:rPr lang="en" sz="1000" dirty="0">
                <a:solidFill>
                  <a:schemeClr val="dk1"/>
                </a:solidFill>
                <a:latin typeface="Calibri"/>
                <a:ea typeface="Calibri"/>
                <a:cs typeface="Calibri"/>
                <a:sym typeface="Calibri"/>
              </a:rPr>
              <a:t>©2021 Activate Learning</a:t>
            </a:r>
            <a:endParaRPr dirty="0"/>
          </a:p>
        </p:txBody>
      </p:sp>
      <p:sp>
        <p:nvSpPr>
          <p:cNvPr id="279" name="Google Shape;279;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b="1" dirty="0"/>
              <a:t>11</a:t>
            </a:r>
            <a:endParaRPr b="1" dirty="0"/>
          </a:p>
          <a:p>
            <a:pPr marL="0" lvl="0" indent="0" algn="l" rtl="0">
              <a:lnSpc>
                <a:spcPct val="100000"/>
              </a:lnSpc>
              <a:spcBef>
                <a:spcPts val="0"/>
              </a:spcBef>
              <a:spcAft>
                <a:spcPts val="0"/>
              </a:spcAft>
              <a:buSzPts val="1100"/>
              <a:buNone/>
            </a:pPr>
            <a:r>
              <a:rPr lang="en" b="1" dirty="0">
                <a:solidFill>
                  <a:schemeClr val="dk1"/>
                </a:solidFill>
              </a:rPr>
              <a:t>Big Idea:</a:t>
            </a:r>
            <a:r>
              <a:rPr lang="en" dirty="0">
                <a:solidFill>
                  <a:schemeClr val="dk1"/>
                </a:solidFill>
              </a:rPr>
              <a:t> Plants are living things. They have many parts that work together to help them grow and make new plants.</a:t>
            </a:r>
            <a:endParaRPr dirty="0">
              <a:solidFill>
                <a:schemeClr val="dk1"/>
              </a:solidFill>
            </a:endParaRPr>
          </a:p>
          <a:p>
            <a:pPr marL="0" lvl="0" indent="0" algn="l" rtl="0">
              <a:lnSpc>
                <a:spcPct val="100000"/>
              </a:lnSpc>
              <a:spcBef>
                <a:spcPts val="0"/>
              </a:spcBef>
              <a:spcAft>
                <a:spcPts val="0"/>
              </a:spcAft>
              <a:buSzPts val="1100"/>
              <a:buNone/>
            </a:pPr>
            <a:r>
              <a:rPr lang="en" dirty="0">
                <a:solidFill>
                  <a:schemeClr val="dk1"/>
                </a:solidFill>
              </a:rPr>
              <a:t>Reflect and Discuss: Synthesizing </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Have children reflect upon what they learned about leaves. </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Ask: </a:t>
            </a:r>
            <a:endParaRPr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 dirty="0">
                <a:solidFill>
                  <a:schemeClr val="dk1"/>
                </a:solidFill>
              </a:rPr>
              <a:t>What do leaves do? </a:t>
            </a:r>
            <a:r>
              <a:rPr lang="en" i="1" dirty="0">
                <a:solidFill>
                  <a:schemeClr val="dk1"/>
                </a:solidFill>
              </a:rPr>
              <a:t>(They capture sunlight to make food for the plant.) </a:t>
            </a:r>
            <a:endParaRPr i="1"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 dirty="0">
                <a:solidFill>
                  <a:schemeClr val="dk1"/>
                </a:solidFill>
              </a:rPr>
              <a:t>How does being flat help leaves to capture sunlight?</a:t>
            </a:r>
            <a:r>
              <a:rPr lang="en" i="1" dirty="0">
                <a:solidFill>
                  <a:schemeClr val="dk1"/>
                </a:solidFill>
              </a:rPr>
              <a:t> (Being flat and spread-out allows a leaf to capture as much sunlight as possible for the plant.)</a:t>
            </a:r>
            <a:endParaRPr i="1" dirty="0">
              <a:solidFill>
                <a:schemeClr val="dk1"/>
              </a:solidFill>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400"/>
              <a:buFont typeface="Arial"/>
              <a:buNone/>
            </a:pPr>
            <a:r>
              <a:rPr lang="en" dirty="0">
                <a:solidFill>
                  <a:schemeClr val="dk1"/>
                </a:solidFill>
              </a:rPr>
              <a:t>Activate Learning PRIME</a:t>
            </a:r>
            <a:endParaRPr dirty="0">
              <a:solidFill>
                <a:schemeClr val="dk1"/>
              </a:solidFill>
            </a:endParaRPr>
          </a:p>
          <a:p>
            <a:pPr marL="0" lvl="0" indent="0" algn="l" rtl="0">
              <a:spcBef>
                <a:spcPts val="0"/>
              </a:spcBef>
              <a:spcAft>
                <a:spcPts val="0"/>
              </a:spcAft>
              <a:buClr>
                <a:schemeClr val="dk1"/>
              </a:buClr>
              <a:buSzPts val="1100"/>
              <a:buFont typeface="Arial"/>
              <a:buNone/>
            </a:pPr>
            <a:r>
              <a:rPr lang="en" sz="1000" dirty="0">
                <a:solidFill>
                  <a:schemeClr val="dk1"/>
                </a:solidFill>
                <a:latin typeface="Calibri"/>
                <a:ea typeface="Calibri"/>
                <a:cs typeface="Calibri"/>
                <a:sym typeface="Calibri"/>
              </a:rPr>
              <a:t>©2021 Activate Learning</a:t>
            </a:r>
            <a:endParaRPr dirty="0"/>
          </a:p>
        </p:txBody>
      </p:sp>
      <p:sp>
        <p:nvSpPr>
          <p:cNvPr id="290" name="Google Shape;290;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b="1" dirty="0"/>
              <a:t>12</a:t>
            </a:r>
            <a:endParaRPr b="1" dirty="0"/>
          </a:p>
          <a:p>
            <a:pPr marL="0" lvl="0" indent="0" algn="l" rtl="0">
              <a:lnSpc>
                <a:spcPct val="100000"/>
              </a:lnSpc>
              <a:spcBef>
                <a:spcPts val="0"/>
              </a:spcBef>
              <a:spcAft>
                <a:spcPts val="0"/>
              </a:spcAft>
              <a:buSzPts val="1100"/>
              <a:buNone/>
            </a:pPr>
            <a:r>
              <a:rPr lang="en" b="1" dirty="0">
                <a:solidFill>
                  <a:schemeClr val="dk1"/>
                </a:solidFill>
              </a:rPr>
              <a:t>Big Idea:</a:t>
            </a:r>
            <a:r>
              <a:rPr lang="en" dirty="0">
                <a:solidFill>
                  <a:schemeClr val="dk1"/>
                </a:solidFill>
              </a:rPr>
              <a:t> Plants are living things. They have many parts that work together to help them grow and make new plants.</a:t>
            </a:r>
            <a:endParaRPr dirty="0">
              <a:solidFill>
                <a:schemeClr val="dk1"/>
              </a:solidFill>
            </a:endParaRPr>
          </a:p>
          <a:p>
            <a:pPr marL="0" lvl="0" indent="0" algn="l" rtl="0">
              <a:lnSpc>
                <a:spcPct val="100000"/>
              </a:lnSpc>
              <a:spcBef>
                <a:spcPts val="0"/>
              </a:spcBef>
              <a:spcAft>
                <a:spcPts val="0"/>
              </a:spcAft>
              <a:buSzPts val="1100"/>
              <a:buNone/>
            </a:pPr>
            <a:r>
              <a:rPr lang="en" dirty="0">
                <a:solidFill>
                  <a:schemeClr val="dk1"/>
                </a:solidFill>
              </a:rPr>
              <a:t>Reflect and Discuss: Synthesizing </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What do flowers do? </a:t>
            </a:r>
            <a:r>
              <a:rPr lang="en" i="1" dirty="0">
                <a:solidFill>
                  <a:schemeClr val="dk1"/>
                </a:solidFill>
              </a:rPr>
              <a:t>(Make fruits and seeds.)</a:t>
            </a:r>
            <a:endParaRPr i="1" dirty="0">
              <a:solidFill>
                <a:schemeClr val="dk1"/>
              </a:solidFill>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400"/>
              <a:buFont typeface="Arial"/>
              <a:buNone/>
            </a:pPr>
            <a:r>
              <a:rPr lang="en" dirty="0">
                <a:solidFill>
                  <a:schemeClr val="dk1"/>
                </a:solidFill>
              </a:rPr>
              <a:t>Activate Learning PRIME</a:t>
            </a:r>
            <a:endParaRPr dirty="0">
              <a:solidFill>
                <a:schemeClr val="dk1"/>
              </a:solidFill>
            </a:endParaRPr>
          </a:p>
          <a:p>
            <a:pPr marL="0" lvl="0" indent="0" algn="l" rtl="0">
              <a:spcBef>
                <a:spcPts val="0"/>
              </a:spcBef>
              <a:spcAft>
                <a:spcPts val="0"/>
              </a:spcAft>
              <a:buClr>
                <a:schemeClr val="dk1"/>
              </a:buClr>
              <a:buSzPts val="1100"/>
              <a:buFont typeface="Arial"/>
              <a:buNone/>
            </a:pPr>
            <a:r>
              <a:rPr lang="en" sz="1000" dirty="0">
                <a:solidFill>
                  <a:schemeClr val="dk1"/>
                </a:solidFill>
                <a:latin typeface="Calibri"/>
                <a:ea typeface="Calibri"/>
                <a:cs typeface="Calibri"/>
                <a:sym typeface="Calibri"/>
              </a:rPr>
              <a:t>©2021 Activate Learning</a:t>
            </a:r>
            <a:endParaRPr dirty="0"/>
          </a:p>
        </p:txBody>
      </p:sp>
      <p:sp>
        <p:nvSpPr>
          <p:cNvPr id="301" name="Google Shape;301;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b="1" dirty="0"/>
              <a:t>13</a:t>
            </a:r>
            <a:endParaRPr b="1" dirty="0"/>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Big Idea:</a:t>
            </a:r>
            <a:r>
              <a:rPr lang="en" dirty="0">
                <a:solidFill>
                  <a:schemeClr val="dk1"/>
                </a:solidFill>
              </a:rPr>
              <a:t> Plants are living things. They have many parts that work together to help them grow and make new plants.</a:t>
            </a:r>
            <a:endParaRPr b="1"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400"/>
              <a:buFont typeface="Arial"/>
              <a:buNone/>
            </a:pPr>
            <a:r>
              <a:rPr lang="en" dirty="0">
                <a:solidFill>
                  <a:schemeClr val="dk1"/>
                </a:solidFill>
              </a:rPr>
              <a:t>Activate Learning PRIME</a:t>
            </a:r>
            <a:endParaRPr dirty="0">
              <a:solidFill>
                <a:schemeClr val="dk1"/>
              </a:solidFill>
            </a:endParaRPr>
          </a:p>
          <a:p>
            <a:pPr marL="0" lvl="0" indent="0" algn="l" rtl="0">
              <a:spcBef>
                <a:spcPts val="0"/>
              </a:spcBef>
              <a:spcAft>
                <a:spcPts val="0"/>
              </a:spcAft>
              <a:buClr>
                <a:schemeClr val="dk1"/>
              </a:buClr>
              <a:buSzPts val="1100"/>
              <a:buFont typeface="Arial"/>
              <a:buNone/>
            </a:pPr>
            <a:r>
              <a:rPr lang="en" sz="1000" dirty="0">
                <a:solidFill>
                  <a:schemeClr val="dk1"/>
                </a:solidFill>
                <a:latin typeface="Calibri"/>
                <a:ea typeface="Calibri"/>
                <a:cs typeface="Calibri"/>
                <a:sym typeface="Calibri"/>
              </a:rPr>
              <a:t>©2021 Activate Learning</a:t>
            </a:r>
            <a:endParaRPr dirty="0"/>
          </a:p>
        </p:txBody>
      </p:sp>
      <p:sp>
        <p:nvSpPr>
          <p:cNvPr id="312" name="Google Shape;31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14</a:t>
            </a:r>
            <a:endParaRPr dirty="0"/>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Post to the Driving Question Board (DQB)</a:t>
            </a:r>
            <a:endParaRPr b="1"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Groups’ lists of descriptive words for plant parts </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Sample(s) of children’s completed Plant Parts Matching diagrams</a:t>
            </a:r>
            <a:r>
              <a:rPr lang="en" b="1" dirty="0">
                <a:solidFill>
                  <a:schemeClr val="dk1"/>
                </a:solidFill>
              </a:rPr>
              <a:t> </a:t>
            </a:r>
            <a:endParaRPr dirty="0">
              <a:solidFill>
                <a:schemeClr val="dk1"/>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highlight>
                  <a:schemeClr val="lt1"/>
                </a:highlight>
              </a:rPr>
              <a:t>Post the Big Idea</a:t>
            </a:r>
            <a:r>
              <a:rPr lang="en" dirty="0">
                <a:solidFill>
                  <a:schemeClr val="dk1"/>
                </a:solidFill>
                <a:highlight>
                  <a:schemeClr val="lt1"/>
                </a:highlight>
              </a:rPr>
              <a:t>: </a:t>
            </a:r>
            <a:r>
              <a:rPr lang="en" dirty="0">
                <a:solidFill>
                  <a:schemeClr val="dk1"/>
                </a:solidFill>
              </a:rPr>
              <a:t>Plants are living things. They have many parts that work together to help them grow and make new plants.</a:t>
            </a:r>
            <a:endParaRPr dirty="0">
              <a:solidFill>
                <a:schemeClr val="dk1"/>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highlight>
                  <a:schemeClr val="lt1"/>
                </a:highlight>
              </a:rPr>
              <a:t>Scan</a:t>
            </a:r>
            <a:r>
              <a:rPr lang="en" dirty="0">
                <a:solidFill>
                  <a:schemeClr val="dk1"/>
                </a:solidFill>
                <a:highlight>
                  <a:schemeClr val="lt1"/>
                </a:highlight>
              </a:rPr>
              <a:t> the DQB for any questions that can serve as a bridge to the next activity. Ask the students what do roots do for plants?</a:t>
            </a:r>
            <a:endParaRPr dirty="0"/>
          </a:p>
          <a:p>
            <a:pPr marL="0" lvl="0" indent="0" algn="l" rtl="0">
              <a:lnSpc>
                <a:spcPct val="100000"/>
              </a:lnSpc>
              <a:spcBef>
                <a:spcPts val="0"/>
              </a:spcBef>
              <a:spcAft>
                <a:spcPts val="0"/>
              </a:spcAft>
              <a:buClr>
                <a:schemeClr val="dk1"/>
              </a:buClr>
              <a:buSzPts val="1400"/>
              <a:buFont typeface="Arial"/>
              <a:buNone/>
            </a:pPr>
            <a:endParaRPr sz="1200"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sz="1200"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sz="1200" dirty="0">
              <a:solidFill>
                <a:schemeClr val="dk1"/>
              </a:solidFill>
            </a:endParaRPr>
          </a:p>
          <a:p>
            <a:pPr marL="0" lvl="0" indent="0" algn="l" rtl="0">
              <a:spcBef>
                <a:spcPts val="0"/>
              </a:spcBef>
              <a:spcAft>
                <a:spcPts val="0"/>
              </a:spcAft>
              <a:buClr>
                <a:schemeClr val="dk1"/>
              </a:buClr>
              <a:buSzPts val="1400"/>
              <a:buFont typeface="Arial"/>
              <a:buNone/>
            </a:pPr>
            <a:r>
              <a:rPr lang="en" dirty="0">
                <a:solidFill>
                  <a:schemeClr val="dk1"/>
                </a:solidFill>
              </a:rPr>
              <a:t>Activate Learning PRIME</a:t>
            </a:r>
            <a:endParaRPr dirty="0">
              <a:solidFill>
                <a:schemeClr val="dk1"/>
              </a:solidFill>
            </a:endParaRPr>
          </a:p>
          <a:p>
            <a:pPr marL="0" lvl="0" indent="0" algn="l" rtl="0">
              <a:spcBef>
                <a:spcPts val="0"/>
              </a:spcBef>
              <a:spcAft>
                <a:spcPts val="0"/>
              </a:spcAft>
              <a:buClr>
                <a:schemeClr val="dk1"/>
              </a:buClr>
              <a:buSzPts val="1100"/>
              <a:buFont typeface="Arial"/>
              <a:buNone/>
            </a:pPr>
            <a:r>
              <a:rPr lang="en" sz="1000" dirty="0">
                <a:solidFill>
                  <a:schemeClr val="dk1"/>
                </a:solidFill>
                <a:latin typeface="Calibri"/>
                <a:ea typeface="Calibri"/>
                <a:cs typeface="Calibri"/>
                <a:sym typeface="Calibri"/>
              </a:rPr>
              <a:t>©2021 Activate Learning</a:t>
            </a:r>
            <a:endParaRPr sz="1200" b="1" dirty="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15</a:t>
            </a:r>
            <a:endParaRPr dirty="0"/>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Possible Activities for the Science Center</a:t>
            </a:r>
            <a:endParaRPr b="1"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Observing the plants and adding descriptive words to their lists</a:t>
            </a:r>
            <a:br>
              <a:rPr lang="en" dirty="0">
                <a:solidFill>
                  <a:schemeClr val="dk1"/>
                </a:solidFill>
              </a:rPr>
            </a:br>
            <a:r>
              <a:rPr lang="en" i="1" dirty="0">
                <a:solidFill>
                  <a:schemeClr val="dk1"/>
                </a:solidFill>
              </a:rPr>
              <a:t>Materials: potted plant starts, variety of books about plants</a:t>
            </a:r>
            <a:endParaRPr i="1" dirty="0">
              <a:solidFill>
                <a:schemeClr val="dk1"/>
              </a:solidFill>
            </a:endParaRPr>
          </a:p>
          <a:p>
            <a:pPr marL="0" lvl="0" indent="0" algn="l" rtl="0">
              <a:lnSpc>
                <a:spcPct val="100000"/>
              </a:lnSpc>
              <a:spcBef>
                <a:spcPts val="0"/>
              </a:spcBef>
              <a:spcAft>
                <a:spcPts val="0"/>
              </a:spcAft>
              <a:buNone/>
            </a:pPr>
            <a:endParaRPr i="1" dirty="0">
              <a:solidFill>
                <a:schemeClr val="dk1"/>
              </a:solidFill>
            </a:endParaRPr>
          </a:p>
          <a:p>
            <a:pPr marL="0" lvl="0" indent="0" algn="l" rtl="0">
              <a:lnSpc>
                <a:spcPct val="100000"/>
              </a:lnSpc>
              <a:spcBef>
                <a:spcPts val="0"/>
              </a:spcBef>
              <a:spcAft>
                <a:spcPts val="0"/>
              </a:spcAft>
              <a:buNone/>
            </a:pPr>
            <a:endParaRPr i="1" dirty="0">
              <a:solidFill>
                <a:schemeClr val="dk1"/>
              </a:solidFill>
            </a:endParaRPr>
          </a:p>
          <a:p>
            <a:pPr marL="0" lvl="0" indent="0" algn="l" rtl="0">
              <a:lnSpc>
                <a:spcPct val="100000"/>
              </a:lnSpc>
              <a:spcBef>
                <a:spcPts val="0"/>
              </a:spcBef>
              <a:spcAft>
                <a:spcPts val="0"/>
              </a:spcAft>
              <a:buNone/>
            </a:pPr>
            <a:endParaRPr i="1" dirty="0">
              <a:solidFill>
                <a:schemeClr val="dk1"/>
              </a:solidFill>
            </a:endParaRPr>
          </a:p>
          <a:p>
            <a:pPr marL="0" lvl="0" indent="0" algn="l" rtl="0">
              <a:lnSpc>
                <a:spcPct val="100000"/>
              </a:lnSpc>
              <a:spcBef>
                <a:spcPts val="0"/>
              </a:spcBef>
              <a:spcAft>
                <a:spcPts val="0"/>
              </a:spcAft>
              <a:buNone/>
            </a:pPr>
            <a:endParaRPr i="1" dirty="0">
              <a:solidFill>
                <a:schemeClr val="dk1"/>
              </a:solidFill>
            </a:endParaRPr>
          </a:p>
          <a:p>
            <a:pPr marL="0" lvl="0" indent="0" algn="l" rtl="0">
              <a:spcBef>
                <a:spcPts val="0"/>
              </a:spcBef>
              <a:spcAft>
                <a:spcPts val="0"/>
              </a:spcAft>
              <a:buClr>
                <a:schemeClr val="dk1"/>
              </a:buClr>
              <a:buSzPts val="1400"/>
              <a:buFont typeface="Arial"/>
              <a:buNone/>
            </a:pPr>
            <a:r>
              <a:rPr lang="en" dirty="0">
                <a:solidFill>
                  <a:schemeClr val="dk1"/>
                </a:solidFill>
              </a:rPr>
              <a:t>Activate Learning PRIME</a:t>
            </a:r>
            <a:endParaRPr dirty="0">
              <a:solidFill>
                <a:schemeClr val="dk1"/>
              </a:solidFill>
            </a:endParaRPr>
          </a:p>
          <a:p>
            <a:pPr marL="0" lvl="0" indent="0" algn="l" rtl="0">
              <a:spcBef>
                <a:spcPts val="0"/>
              </a:spcBef>
              <a:spcAft>
                <a:spcPts val="0"/>
              </a:spcAft>
              <a:buClr>
                <a:schemeClr val="dk1"/>
              </a:buClr>
              <a:buSzPts val="1100"/>
              <a:buFont typeface="Arial"/>
              <a:buNone/>
            </a:pPr>
            <a:r>
              <a:rPr lang="en" sz="1000" dirty="0">
                <a:solidFill>
                  <a:schemeClr val="dk1"/>
                </a:solidFill>
                <a:latin typeface="Calibri"/>
                <a:ea typeface="Calibri"/>
                <a:cs typeface="Calibri"/>
                <a:sym typeface="Calibri"/>
              </a:rPr>
              <a:t>©2021 Activate Learning</a:t>
            </a:r>
            <a:endParaRPr i="1" dirty="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16</a:t>
            </a:r>
            <a:endParaRPr/>
          </a:p>
          <a:p>
            <a:pPr marL="0" lvl="0" indent="0" algn="l" rtl="0">
              <a:lnSpc>
                <a:spcPct val="100000"/>
              </a:lnSpc>
              <a:spcBef>
                <a:spcPts val="0"/>
              </a:spcBef>
              <a:spcAft>
                <a:spcPts val="0"/>
              </a:spcAft>
              <a:buSzPts val="1100"/>
              <a:buNone/>
            </a:pPr>
            <a:r>
              <a:rPr lang="en" b="1"/>
              <a:t>Assessment Options</a:t>
            </a:r>
            <a:endParaRPr b="1"/>
          </a:p>
          <a:p>
            <a:pPr marL="457200" lvl="0" indent="-298450" algn="l" rtl="0">
              <a:lnSpc>
                <a:spcPct val="100000"/>
              </a:lnSpc>
              <a:spcBef>
                <a:spcPts val="0"/>
              </a:spcBef>
              <a:spcAft>
                <a:spcPts val="0"/>
              </a:spcAft>
              <a:buClr>
                <a:schemeClr val="dk1"/>
              </a:buClr>
              <a:buSzPts val="1100"/>
              <a:buChar char="●"/>
            </a:pPr>
            <a:r>
              <a:rPr lang="en">
                <a:solidFill>
                  <a:schemeClr val="dk1"/>
                </a:solidFill>
              </a:rPr>
              <a:t>Consider using the </a:t>
            </a:r>
            <a:r>
              <a:rPr lang="en" b="1">
                <a:solidFill>
                  <a:schemeClr val="dk1"/>
                </a:solidFill>
              </a:rPr>
              <a:t>Plants rubric</a:t>
            </a:r>
            <a:r>
              <a:rPr lang="en">
                <a:solidFill>
                  <a:schemeClr val="dk1"/>
                </a:solidFill>
              </a:rPr>
              <a:t> during the reflective discussion to gauge children’s understanding of the structure and function of plant parts. Revisit this rubric throughout this cluster to track the children’s progress.</a:t>
            </a:r>
            <a:endParaRPr>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200"/>
              <a:buFont typeface="Calibri"/>
              <a:buNone/>
            </a:pPr>
            <a:endParaRPr b="1">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
                <a:solidFill>
                  <a:schemeClr val="dk1"/>
                </a:solidFill>
              </a:rPr>
              <a:t>Activate Learning PRIME</a:t>
            </a:r>
            <a:endParaRPr>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©2021 Activate Learning</a:t>
            </a:r>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31" name="Google Shape;331;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 b="1" dirty="0"/>
              <a:t>1</a:t>
            </a:r>
            <a:endParaRPr lang="en" sz="1100" b="1" i="0" u="none" strike="noStrike" dirty="0">
              <a:solidFill>
                <a:srgbClr val="000000"/>
              </a:solidFill>
              <a:effectLst/>
              <a:latin typeface="Arial"/>
            </a:endParaRPr>
          </a:p>
          <a:p>
            <a:pPr marL="0" lvl="0" indent="0" algn="l" rtl="0">
              <a:lnSpc>
                <a:spcPct val="100000"/>
              </a:lnSpc>
              <a:spcBef>
                <a:spcPts val="0"/>
              </a:spcBef>
              <a:spcAft>
                <a:spcPts val="0"/>
              </a:spcAft>
              <a:buClr>
                <a:schemeClr val="dk1"/>
              </a:buClr>
              <a:buSzPts val="1400"/>
              <a:buFont typeface="Arial"/>
              <a:buNone/>
            </a:pPr>
            <a:r>
              <a:rPr lang="en-US" sz="1100" b="1" i="0" u="none" strike="noStrike" dirty="0">
                <a:solidFill>
                  <a:srgbClr val="000000"/>
                </a:solidFill>
                <a:effectLst/>
                <a:latin typeface="Arial" panose="020B0604020202020204" pitchFamily="34" charset="0"/>
              </a:rPr>
              <a:t>Kindergarten, Life Science: Plants and Animals</a:t>
            </a:r>
            <a:endParaRPr lang="en-US" sz="1100" b="1" dirty="0">
              <a:effectLst/>
            </a:endParaRPr>
          </a:p>
          <a:p>
            <a:pPr marL="158750" indent="0">
              <a:buNone/>
            </a:pPr>
            <a:endParaRPr lang="en"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 b="1" dirty="0">
                <a:latin typeface="Arial"/>
                <a:ea typeface="Arial"/>
                <a:cs typeface="Arial"/>
                <a:sym typeface="Arial"/>
              </a:rPr>
              <a:t>Examining Living Things</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 b="1" dirty="0"/>
              <a:t>Cluster 2: Plant Parts</a:t>
            </a:r>
            <a:endParaRPr b="1" dirty="0"/>
          </a:p>
          <a:p>
            <a:pPr marL="0" lvl="0" indent="0" algn="l" rtl="0">
              <a:lnSpc>
                <a:spcPct val="100000"/>
              </a:lnSpc>
              <a:spcBef>
                <a:spcPts val="0"/>
              </a:spcBef>
              <a:spcAft>
                <a:spcPts val="0"/>
              </a:spcAft>
              <a:buClr>
                <a:schemeClr val="dk1"/>
              </a:buClr>
              <a:buSzPts val="1400"/>
              <a:buFont typeface="Arial"/>
              <a:buNone/>
            </a:pPr>
            <a:r>
              <a:rPr lang="en" b="1" dirty="0"/>
              <a:t>Exploring Plant Parts</a:t>
            </a:r>
            <a:endParaRPr b="1" dirty="0"/>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 dirty="0">
                <a:solidFill>
                  <a:schemeClr val="dk1"/>
                </a:solidFill>
              </a:rPr>
              <a:t>Activate Learning PRIME</a:t>
            </a:r>
            <a:endParaRPr dirty="0">
              <a:solidFill>
                <a:schemeClr val="dk1"/>
              </a:solidFill>
            </a:endParaRPr>
          </a:p>
          <a:p>
            <a:pPr marL="0" lvl="0" indent="0" algn="l" rtl="0">
              <a:spcBef>
                <a:spcPts val="0"/>
              </a:spcBef>
              <a:spcAft>
                <a:spcPts val="0"/>
              </a:spcAft>
              <a:buSzPts val="1100"/>
              <a:buNone/>
            </a:pPr>
            <a:r>
              <a:rPr lang="en" sz="1000" dirty="0">
                <a:solidFill>
                  <a:schemeClr val="dk1"/>
                </a:solidFill>
                <a:latin typeface="Calibri"/>
                <a:ea typeface="Calibri"/>
                <a:cs typeface="Calibri"/>
                <a:sym typeface="Calibri"/>
              </a:rPr>
              <a:t>©2021 Activate Learning</a:t>
            </a:r>
            <a:endParaRPr sz="1400" dirty="0">
              <a:solidFill>
                <a:schemeClr val="dk1"/>
              </a:solidFill>
            </a:endParaRPr>
          </a:p>
          <a:p>
            <a:pPr marL="0" lvl="0" indent="0" algn="ctr" rtl="0">
              <a:spcBef>
                <a:spcPts val="0"/>
              </a:spcBef>
              <a:spcAft>
                <a:spcPts val="0"/>
              </a:spcAft>
              <a:buClr>
                <a:schemeClr val="dk1"/>
              </a:buClr>
              <a:buSzPts val="1100"/>
              <a:buFont typeface="Arial"/>
              <a:buNone/>
            </a:pPr>
            <a:endParaRPr dirty="0"/>
          </a:p>
        </p:txBody>
      </p:sp>
      <p:sp>
        <p:nvSpPr>
          <p:cNvPr id="202" name="Google Shape;20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dirty="0"/>
              <a:t>2</a:t>
            </a:r>
            <a:endParaRPr dirty="0"/>
          </a:p>
          <a:p>
            <a:pPr marL="0" lvl="0" indent="0" algn="l" rtl="0">
              <a:lnSpc>
                <a:spcPct val="100000"/>
              </a:lnSpc>
              <a:spcBef>
                <a:spcPts val="0"/>
              </a:spcBef>
              <a:spcAft>
                <a:spcPts val="0"/>
              </a:spcAft>
              <a:buSzPts val="1400"/>
              <a:buNone/>
            </a:pPr>
            <a:r>
              <a:rPr lang="en" b="1" dirty="0"/>
              <a:t>Lesson Goals </a:t>
            </a:r>
            <a:endParaRPr b="1" dirty="0"/>
          </a:p>
          <a:p>
            <a:pPr marL="0" lvl="0" indent="0" algn="l" rtl="0">
              <a:lnSpc>
                <a:spcPct val="100000"/>
              </a:lnSpc>
              <a:spcBef>
                <a:spcPts val="0"/>
              </a:spcBef>
              <a:spcAft>
                <a:spcPts val="0"/>
              </a:spcAft>
              <a:buSzPts val="1400"/>
              <a:buNone/>
            </a:pPr>
            <a:r>
              <a:rPr lang="en" dirty="0"/>
              <a:t>1. Use the sense of touch to explore and describe the parts of a plant. </a:t>
            </a:r>
            <a:endParaRPr dirty="0"/>
          </a:p>
          <a:p>
            <a:pPr marL="0" lvl="0" indent="0" algn="l" rtl="0">
              <a:lnSpc>
                <a:spcPct val="100000"/>
              </a:lnSpc>
              <a:spcBef>
                <a:spcPts val="0"/>
              </a:spcBef>
              <a:spcAft>
                <a:spcPts val="0"/>
              </a:spcAft>
              <a:buSzPts val="1400"/>
              <a:buNone/>
            </a:pPr>
            <a:r>
              <a:rPr lang="en" dirty="0"/>
              <a:t>2. Complete a matching exercise pairing the different parts of a plant with their functions. </a:t>
            </a:r>
            <a:endParaRPr dirty="0"/>
          </a:p>
          <a:p>
            <a:pPr marL="0" lvl="0" indent="0" algn="l" rtl="0">
              <a:lnSpc>
                <a:spcPct val="100000"/>
              </a:lnSpc>
              <a:spcBef>
                <a:spcPts val="0"/>
              </a:spcBef>
              <a:spcAft>
                <a:spcPts val="0"/>
              </a:spcAft>
              <a:buSzPts val="1400"/>
              <a:buNone/>
            </a:pPr>
            <a:r>
              <a:rPr lang="en" dirty="0"/>
              <a:t>3. Read about and discuss how the structures of different plant parts are related to their functions.</a:t>
            </a:r>
            <a:endParaRPr dirty="0"/>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sz="1200"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b="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 dirty="0">
                <a:solidFill>
                  <a:schemeClr val="dk1"/>
                </a:solidFill>
              </a:rPr>
              <a:t>Activate Learning PRIME</a:t>
            </a:r>
            <a:endParaRPr dirty="0">
              <a:solidFill>
                <a:schemeClr val="dk1"/>
              </a:solidFill>
            </a:endParaRPr>
          </a:p>
          <a:p>
            <a:pPr marL="0" lvl="0" indent="0" algn="l" rtl="0">
              <a:spcBef>
                <a:spcPts val="0"/>
              </a:spcBef>
              <a:spcAft>
                <a:spcPts val="0"/>
              </a:spcAft>
              <a:buClr>
                <a:schemeClr val="dk1"/>
              </a:buClr>
              <a:buSzPts val="1100"/>
              <a:buFont typeface="Arial"/>
              <a:buNone/>
            </a:pPr>
            <a:r>
              <a:rPr lang="en" sz="1000" dirty="0">
                <a:solidFill>
                  <a:schemeClr val="dk1"/>
                </a:solidFill>
                <a:latin typeface="Calibri"/>
                <a:ea typeface="Calibri"/>
                <a:cs typeface="Calibri"/>
                <a:sym typeface="Calibri"/>
              </a:rPr>
              <a:t>©2021 Activate Learning</a:t>
            </a:r>
            <a:endParaRPr dirty="0"/>
          </a:p>
          <a:p>
            <a:pPr marL="228600" lvl="0" indent="-15240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213" name="Google Shape;213;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b="1" dirty="0"/>
              <a:t>3</a:t>
            </a:r>
            <a:endParaRPr b="1" dirty="0"/>
          </a:p>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Explore: Introductory Discussion </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Hold up one of the potted plant starts and ask children to identify the parts they know. </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They may be familiar with parts such as flowers and leaves, but may need to be prompted about stems, roots, or any seeds or fruits. </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Ask children: </a:t>
            </a:r>
            <a:endParaRPr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 dirty="0">
                <a:solidFill>
                  <a:schemeClr val="dk1"/>
                </a:solidFill>
              </a:rPr>
              <a:t>What parts of this plant can you see? </a:t>
            </a:r>
            <a:r>
              <a:rPr lang="en" i="1" dirty="0">
                <a:solidFill>
                  <a:schemeClr val="dk1"/>
                </a:solidFill>
              </a:rPr>
              <a:t>(leaves, flowers, seeds, fruits, stem) </a:t>
            </a:r>
            <a:endParaRPr i="1"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 dirty="0">
                <a:solidFill>
                  <a:schemeClr val="dk1"/>
                </a:solidFill>
              </a:rPr>
              <a:t>Is there a part of the plant that we can’t see? </a:t>
            </a:r>
            <a:r>
              <a:rPr lang="en" i="1" dirty="0">
                <a:solidFill>
                  <a:schemeClr val="dk1"/>
                </a:solidFill>
              </a:rPr>
              <a:t>(roots)</a:t>
            </a: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 dirty="0">
                <a:solidFill>
                  <a:schemeClr val="dk1"/>
                </a:solidFill>
              </a:rPr>
              <a:t>Activate Learning PRIME</a:t>
            </a:r>
            <a:endParaRPr dirty="0">
              <a:solidFill>
                <a:schemeClr val="dk1"/>
              </a:solidFill>
            </a:endParaRPr>
          </a:p>
          <a:p>
            <a:pPr marL="0" lvl="0" indent="0" algn="l" rtl="0">
              <a:spcBef>
                <a:spcPts val="0"/>
              </a:spcBef>
              <a:spcAft>
                <a:spcPts val="0"/>
              </a:spcAft>
              <a:buClr>
                <a:schemeClr val="dk1"/>
              </a:buClr>
              <a:buSzPts val="1100"/>
              <a:buFont typeface="Arial"/>
              <a:buNone/>
            </a:pPr>
            <a:r>
              <a:rPr lang="en" sz="1000" dirty="0">
                <a:solidFill>
                  <a:schemeClr val="dk1"/>
                </a:solidFill>
                <a:latin typeface="Calibri"/>
                <a:ea typeface="Calibri"/>
                <a:cs typeface="Calibri"/>
                <a:sym typeface="Calibri"/>
              </a:rPr>
              <a:t>©2021 Activate Learning</a:t>
            </a:r>
            <a:endParaRPr dirty="0"/>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225" name="Google Shape;225;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4</a:t>
            </a:r>
            <a:endParaRPr dirty="0"/>
          </a:p>
          <a:p>
            <a:pPr marL="0" lvl="0" indent="0" algn="l" rtl="0">
              <a:lnSpc>
                <a:spcPct val="100000"/>
              </a:lnSpc>
              <a:spcBef>
                <a:spcPts val="0"/>
              </a:spcBef>
              <a:spcAft>
                <a:spcPts val="0"/>
              </a:spcAft>
              <a:buSzPts val="1100"/>
              <a:buNone/>
            </a:pPr>
            <a:r>
              <a:rPr lang="en" dirty="0"/>
              <a:t>Engage: Sensory Observation</a:t>
            </a:r>
            <a:endParaRPr dirty="0"/>
          </a:p>
          <a:p>
            <a:pPr marL="457200" lvl="0" indent="-298450" algn="l" rtl="0">
              <a:lnSpc>
                <a:spcPct val="100000"/>
              </a:lnSpc>
              <a:spcBef>
                <a:spcPts val="0"/>
              </a:spcBef>
              <a:spcAft>
                <a:spcPts val="0"/>
              </a:spcAft>
              <a:buSzPts val="1100"/>
              <a:buChar char="●"/>
            </a:pPr>
            <a:r>
              <a:rPr lang="en" dirty="0"/>
              <a:t>Tell children they will be exploring a plant using their sense of touch. </a:t>
            </a:r>
            <a:endParaRPr dirty="0"/>
          </a:p>
          <a:p>
            <a:pPr marL="457200" lvl="0" indent="-298450" algn="l" rtl="0">
              <a:lnSpc>
                <a:spcPct val="100000"/>
              </a:lnSpc>
              <a:spcBef>
                <a:spcPts val="0"/>
              </a:spcBef>
              <a:spcAft>
                <a:spcPts val="0"/>
              </a:spcAft>
              <a:buSzPts val="1100"/>
              <a:buChar char="●"/>
            </a:pPr>
            <a:r>
              <a:rPr lang="en" dirty="0"/>
              <a:t>Divide them into groups. </a:t>
            </a:r>
            <a:endParaRPr dirty="0"/>
          </a:p>
          <a:p>
            <a:pPr marL="457200" lvl="0" indent="-298450" algn="l" rtl="0">
              <a:lnSpc>
                <a:spcPct val="100000"/>
              </a:lnSpc>
              <a:spcBef>
                <a:spcPts val="0"/>
              </a:spcBef>
              <a:spcAft>
                <a:spcPts val="0"/>
              </a:spcAft>
              <a:buSzPts val="1100"/>
              <a:buChar char="●"/>
            </a:pPr>
            <a:r>
              <a:rPr lang="en" dirty="0"/>
              <a:t>Distribute one copy of the </a:t>
            </a:r>
            <a:r>
              <a:rPr lang="en" b="1" dirty="0"/>
              <a:t>Teacher Master Plant Parts Descriptions</a:t>
            </a:r>
            <a:r>
              <a:rPr lang="en" dirty="0"/>
              <a:t> to each group and assign one child to take notes on it. Distribute a paper plate with a plant and a blindfold to each group. </a:t>
            </a:r>
            <a:endParaRPr dirty="0"/>
          </a:p>
          <a:p>
            <a:pPr marL="457200" lvl="0" indent="-298450" algn="l" rtl="0">
              <a:lnSpc>
                <a:spcPct val="100000"/>
              </a:lnSpc>
              <a:spcBef>
                <a:spcPts val="0"/>
              </a:spcBef>
              <a:spcAft>
                <a:spcPts val="0"/>
              </a:spcAft>
              <a:buSzPts val="1100"/>
              <a:buChar char="●"/>
            </a:pPr>
            <a:r>
              <a:rPr lang="en" dirty="0"/>
              <a:t>Explain to the children that they will leave the plants in the pots because they will use them again in the next lesson. </a:t>
            </a:r>
            <a:endParaRPr dirty="0"/>
          </a:p>
          <a:p>
            <a:pPr marL="457200" lvl="0" indent="-298450" algn="l" rtl="0">
              <a:lnSpc>
                <a:spcPct val="100000"/>
              </a:lnSpc>
              <a:spcBef>
                <a:spcPts val="0"/>
              </a:spcBef>
              <a:spcAft>
                <a:spcPts val="0"/>
              </a:spcAft>
              <a:buSzPts val="1100"/>
              <a:buChar char="●"/>
            </a:pPr>
            <a:r>
              <a:rPr lang="en" dirty="0"/>
              <a:t>Tell groups to help one child put on the blindfold, and to guide his or her hands to the plant on the plate. Remind them to handle the plant very gently. </a:t>
            </a:r>
            <a:endParaRPr dirty="0"/>
          </a:p>
          <a:p>
            <a:pPr marL="457200" lvl="0" indent="-298450" algn="l" rtl="0">
              <a:lnSpc>
                <a:spcPct val="100000"/>
              </a:lnSpc>
              <a:spcBef>
                <a:spcPts val="0"/>
              </a:spcBef>
              <a:spcAft>
                <a:spcPts val="0"/>
              </a:spcAft>
              <a:buSzPts val="1100"/>
              <a:buChar char="●"/>
            </a:pPr>
            <a:r>
              <a:rPr lang="en" dirty="0"/>
              <a:t>Have group members to take turns asking the blindfolded child to touch the stem, leaves, flowers (and fruits/seeds, if present) on the plant and to call out words to describe it. </a:t>
            </a:r>
            <a:endParaRPr dirty="0"/>
          </a:p>
          <a:p>
            <a:pPr marL="457200" lvl="0" indent="-298450" algn="l" rtl="0">
              <a:lnSpc>
                <a:spcPct val="100000"/>
              </a:lnSpc>
              <a:spcBef>
                <a:spcPts val="0"/>
              </a:spcBef>
              <a:spcAft>
                <a:spcPts val="0"/>
              </a:spcAft>
              <a:buSzPts val="1100"/>
              <a:buChar char="●"/>
            </a:pPr>
            <a:r>
              <a:rPr lang="en" dirty="0"/>
              <a:t>Have the note taker write the words in the corresponding column of the </a:t>
            </a:r>
            <a:r>
              <a:rPr lang="en" b="1" dirty="0"/>
              <a:t>Teacher Master</a:t>
            </a:r>
            <a:r>
              <a:rPr lang="en" dirty="0"/>
              <a:t>. Ensure that the note taker for the group also has a turn to explore the plant. </a:t>
            </a:r>
            <a:endParaRPr dirty="0"/>
          </a:p>
          <a:p>
            <a:pPr marL="457200" lvl="0" indent="-298450" algn="l" rtl="0">
              <a:lnSpc>
                <a:spcPct val="100000"/>
              </a:lnSpc>
              <a:spcBef>
                <a:spcPts val="0"/>
              </a:spcBef>
              <a:spcAft>
                <a:spcPts val="0"/>
              </a:spcAft>
              <a:buSzPts val="1100"/>
              <a:buChar char="●"/>
            </a:pPr>
            <a:r>
              <a:rPr lang="en" dirty="0"/>
              <a:t>When all group members have had a turn with the blindfold, have children examine the plant with their eyes and record any additional descriptive words on the </a:t>
            </a:r>
            <a:r>
              <a:rPr lang="en" b="1" dirty="0"/>
              <a:t>Teacher Master.</a:t>
            </a:r>
            <a:endParaRPr b="1" dirty="0"/>
          </a:p>
          <a:p>
            <a:pPr marL="0" lvl="0" indent="0" algn="l" rtl="0">
              <a:lnSpc>
                <a:spcPct val="100000"/>
              </a:lnSpc>
              <a:spcBef>
                <a:spcPts val="0"/>
              </a:spcBef>
              <a:spcAft>
                <a:spcPts val="0"/>
              </a:spcAft>
              <a:buNone/>
            </a:pPr>
            <a:endParaRPr b="1" dirty="0"/>
          </a:p>
          <a:p>
            <a:pPr marL="0" lvl="0" indent="0" algn="l" rtl="0">
              <a:lnSpc>
                <a:spcPct val="100000"/>
              </a:lnSpc>
              <a:spcBef>
                <a:spcPts val="0"/>
              </a:spcBef>
              <a:spcAft>
                <a:spcPts val="0"/>
              </a:spcAft>
              <a:buNone/>
            </a:pPr>
            <a:endParaRPr b="1" dirty="0"/>
          </a:p>
          <a:p>
            <a:pPr marL="0" lvl="0" indent="0" algn="l" rtl="0">
              <a:lnSpc>
                <a:spcPct val="100000"/>
              </a:lnSpc>
              <a:spcBef>
                <a:spcPts val="0"/>
              </a:spcBef>
              <a:spcAft>
                <a:spcPts val="0"/>
              </a:spcAft>
              <a:buNone/>
            </a:pPr>
            <a:endParaRPr b="1" dirty="0"/>
          </a:p>
          <a:p>
            <a:pPr marL="0" lvl="0" indent="0" algn="l" rtl="0">
              <a:spcBef>
                <a:spcPts val="0"/>
              </a:spcBef>
              <a:spcAft>
                <a:spcPts val="0"/>
              </a:spcAft>
              <a:buClr>
                <a:schemeClr val="dk1"/>
              </a:buClr>
              <a:buSzPts val="1400"/>
              <a:buFont typeface="Arial"/>
              <a:buNone/>
            </a:pPr>
            <a:r>
              <a:rPr lang="en" dirty="0">
                <a:solidFill>
                  <a:schemeClr val="dk1"/>
                </a:solidFill>
              </a:rPr>
              <a:t>Activate Learning PRIME</a:t>
            </a:r>
            <a:endParaRPr dirty="0">
              <a:solidFill>
                <a:schemeClr val="dk1"/>
              </a:solidFill>
            </a:endParaRPr>
          </a:p>
          <a:p>
            <a:pPr marL="0" lvl="0" indent="0" algn="l" rtl="0">
              <a:spcBef>
                <a:spcPts val="0"/>
              </a:spcBef>
              <a:spcAft>
                <a:spcPts val="0"/>
              </a:spcAft>
              <a:buClr>
                <a:schemeClr val="dk1"/>
              </a:buClr>
              <a:buSzPts val="1100"/>
              <a:buFont typeface="Arial"/>
              <a:buNone/>
            </a:pPr>
            <a:r>
              <a:rPr lang="en" sz="1000" dirty="0">
                <a:solidFill>
                  <a:schemeClr val="dk1"/>
                </a:solidFill>
                <a:latin typeface="Calibri"/>
                <a:ea typeface="Calibri"/>
                <a:cs typeface="Calibri"/>
                <a:sym typeface="Calibri"/>
              </a:rPr>
              <a:t>©2021 Activate Learning</a:t>
            </a:r>
            <a:endParaRPr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b="1" dirty="0"/>
              <a:t>5</a:t>
            </a:r>
            <a:endParaRPr b="1" dirty="0"/>
          </a:p>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Engage: Sensory Observation</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Ask: </a:t>
            </a:r>
            <a:endParaRPr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 dirty="0">
                <a:solidFill>
                  <a:schemeClr val="dk1"/>
                </a:solidFill>
              </a:rPr>
              <a:t>What did they notice about the plants when they could only use their sense of touch? </a:t>
            </a:r>
            <a:endParaRPr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 dirty="0">
                <a:solidFill>
                  <a:schemeClr val="dk1"/>
                </a:solidFill>
              </a:rPr>
              <a:t>What did they notice when they also used their sense of sight? Did they notice anything new or different? </a:t>
            </a:r>
            <a:endParaRPr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 dirty="0">
                <a:solidFill>
                  <a:schemeClr val="dk1"/>
                </a:solidFill>
              </a:rPr>
              <a:t>What other senses could they use to find out more about the plant?</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Gather the groups’ lists of descriptive words to be placed in the Science Center. These can serve as a word bank for the Language Arts Extension. </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Place the plants in the Science Center or on a sunny windowsill and water them generously. The plants will be used later in the Examining Roots lesson.</a:t>
            </a:r>
            <a:endParaRPr b="1" dirty="0"/>
          </a:p>
          <a:p>
            <a:pPr marL="0" marR="0" lvl="0" indent="0" algn="l" rtl="0">
              <a:lnSpc>
                <a:spcPct val="100000"/>
              </a:lnSpc>
              <a:spcBef>
                <a:spcPts val="0"/>
              </a:spcBef>
              <a:spcAft>
                <a:spcPts val="0"/>
              </a:spcAft>
              <a:buClr>
                <a:schemeClr val="dk1"/>
              </a:buClr>
              <a:buSzPts val="1200"/>
              <a:buFont typeface="Calibri"/>
              <a:buNone/>
            </a:pP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400"/>
              <a:buFont typeface="Arial"/>
              <a:buNone/>
            </a:pPr>
            <a:r>
              <a:rPr lang="en" dirty="0">
                <a:solidFill>
                  <a:schemeClr val="dk1"/>
                </a:solidFill>
              </a:rPr>
              <a:t>Activate Learning PRIME</a:t>
            </a:r>
            <a:endParaRPr dirty="0">
              <a:solidFill>
                <a:schemeClr val="dk1"/>
              </a:solidFill>
            </a:endParaRPr>
          </a:p>
          <a:p>
            <a:pPr marL="0" lvl="0" indent="0" algn="l" rtl="0">
              <a:spcBef>
                <a:spcPts val="0"/>
              </a:spcBef>
              <a:spcAft>
                <a:spcPts val="0"/>
              </a:spcAft>
              <a:buClr>
                <a:schemeClr val="dk1"/>
              </a:buClr>
              <a:buSzPts val="1100"/>
              <a:buFont typeface="Arial"/>
              <a:buNone/>
            </a:pPr>
            <a:r>
              <a:rPr lang="en" sz="1000" dirty="0">
                <a:solidFill>
                  <a:schemeClr val="dk1"/>
                </a:solidFill>
                <a:latin typeface="Calibri"/>
                <a:ea typeface="Calibri"/>
                <a:cs typeface="Calibri"/>
                <a:sym typeface="Calibri"/>
              </a:rPr>
              <a:t>©2021 Activate Learning</a:t>
            </a:r>
            <a:endParaRPr dirty="0"/>
          </a:p>
        </p:txBody>
      </p:sp>
      <p:sp>
        <p:nvSpPr>
          <p:cNvPr id="239" name="Google Shape;239;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6</a:t>
            </a:r>
            <a:endParaRPr/>
          </a:p>
          <a:p>
            <a:pPr marL="0" lvl="0" indent="0" algn="l" rtl="0">
              <a:lnSpc>
                <a:spcPct val="100000"/>
              </a:lnSpc>
              <a:spcBef>
                <a:spcPts val="0"/>
              </a:spcBef>
              <a:spcAft>
                <a:spcPts val="0"/>
              </a:spcAft>
              <a:buSzPts val="1100"/>
              <a:buNone/>
            </a:pPr>
            <a:r>
              <a:rPr lang="en"/>
              <a:t>Explore: What Plant Parts Do </a:t>
            </a:r>
            <a:endParaRPr/>
          </a:p>
          <a:p>
            <a:pPr marL="457200" lvl="0" indent="-298450" algn="l" rtl="0">
              <a:lnSpc>
                <a:spcPct val="100000"/>
              </a:lnSpc>
              <a:spcBef>
                <a:spcPts val="0"/>
              </a:spcBef>
              <a:spcAft>
                <a:spcPts val="0"/>
              </a:spcAft>
              <a:buSzPts val="1100"/>
              <a:buChar char="●"/>
            </a:pPr>
            <a:r>
              <a:rPr lang="en"/>
              <a:t>Read the </a:t>
            </a:r>
            <a:r>
              <a:rPr lang="en" b="1"/>
              <a:t>Plant Parts student reader </a:t>
            </a:r>
            <a:r>
              <a:rPr lang="en"/>
              <a:t>aloud. Explain to children that what they learn from the reading may help them with the next activity.</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spcBef>
                <a:spcPts val="0"/>
              </a:spcBef>
              <a:spcAft>
                <a:spcPts val="0"/>
              </a:spcAft>
              <a:buClr>
                <a:schemeClr val="dk1"/>
              </a:buClr>
              <a:buSzPts val="1400"/>
              <a:buFont typeface="Arial"/>
              <a:buNone/>
            </a:pPr>
            <a:r>
              <a:rPr lang="en">
                <a:solidFill>
                  <a:schemeClr val="dk1"/>
                </a:solidFill>
              </a:rPr>
              <a:t>Activate Learning PRIME</a:t>
            </a:r>
            <a:endParaRPr>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©2021 Activate Learning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7</a:t>
            </a:r>
            <a:endParaRPr dirty="0"/>
          </a:p>
          <a:p>
            <a:pPr marL="0" lvl="0" indent="0" algn="l" rtl="0">
              <a:lnSpc>
                <a:spcPct val="100000"/>
              </a:lnSpc>
              <a:spcBef>
                <a:spcPts val="0"/>
              </a:spcBef>
              <a:spcAft>
                <a:spcPts val="0"/>
              </a:spcAft>
              <a:buSzPts val="1100"/>
              <a:buNone/>
            </a:pPr>
            <a:r>
              <a:rPr lang="en" dirty="0"/>
              <a:t>Explore: Matching Exercise </a:t>
            </a:r>
            <a:endParaRPr dirty="0"/>
          </a:p>
          <a:p>
            <a:pPr marL="457200" lvl="0" indent="-298450" algn="l" rtl="0">
              <a:lnSpc>
                <a:spcPct val="100000"/>
              </a:lnSpc>
              <a:spcBef>
                <a:spcPts val="0"/>
              </a:spcBef>
              <a:spcAft>
                <a:spcPts val="0"/>
              </a:spcAft>
              <a:buSzPts val="1100"/>
              <a:buChar char="●"/>
            </a:pPr>
            <a:r>
              <a:rPr lang="en" dirty="0"/>
              <a:t>Assign children to pairs. </a:t>
            </a:r>
            <a:endParaRPr dirty="0"/>
          </a:p>
          <a:p>
            <a:pPr marL="457200" lvl="0" indent="-298450" algn="l" rtl="0">
              <a:lnSpc>
                <a:spcPct val="100000"/>
              </a:lnSpc>
              <a:spcBef>
                <a:spcPts val="0"/>
              </a:spcBef>
              <a:spcAft>
                <a:spcPts val="0"/>
              </a:spcAft>
              <a:buSzPts val="1100"/>
              <a:buChar char="●"/>
            </a:pPr>
            <a:r>
              <a:rPr lang="en" dirty="0"/>
              <a:t>Distribute copies of the </a:t>
            </a:r>
            <a:r>
              <a:rPr lang="en" b="1" dirty="0"/>
              <a:t>Teacher Masters Plant Parts Matching: Diagram </a:t>
            </a:r>
            <a:r>
              <a:rPr lang="en" dirty="0"/>
              <a:t>and </a:t>
            </a:r>
            <a:r>
              <a:rPr lang="en" b="1" dirty="0"/>
              <a:t>Plant Parts Matching: Pieces,</a:t>
            </a:r>
            <a:r>
              <a:rPr lang="en" dirty="0"/>
              <a:t> scissors, and glue sticks to the children. </a:t>
            </a:r>
            <a:endParaRPr dirty="0"/>
          </a:p>
          <a:p>
            <a:pPr marL="457200" lvl="0" indent="-298450" algn="l" rtl="0">
              <a:lnSpc>
                <a:spcPct val="100000"/>
              </a:lnSpc>
              <a:spcBef>
                <a:spcPts val="0"/>
              </a:spcBef>
              <a:spcAft>
                <a:spcPts val="0"/>
              </a:spcAft>
              <a:buSzPts val="1100"/>
              <a:buChar char="●"/>
            </a:pPr>
            <a:r>
              <a:rPr lang="en" dirty="0"/>
              <a:t>Instruct children to cut out the circles and squares from the </a:t>
            </a:r>
            <a:r>
              <a:rPr lang="en" b="1" dirty="0"/>
              <a:t>Plant Parts Matching: Pieces </a:t>
            </a:r>
            <a:r>
              <a:rPr lang="en" dirty="0"/>
              <a:t>and paste them onto the appropriate rectangles on the </a:t>
            </a:r>
            <a:r>
              <a:rPr lang="en" b="1" dirty="0"/>
              <a:t>Plant Parts Matching: Diagram</a:t>
            </a:r>
            <a:r>
              <a:rPr lang="en" dirty="0"/>
              <a:t>. </a:t>
            </a:r>
            <a:endParaRPr dirty="0"/>
          </a:p>
          <a:p>
            <a:pPr marL="457200" lvl="0" indent="-298450" algn="l" rtl="0">
              <a:lnSpc>
                <a:spcPct val="100000"/>
              </a:lnSpc>
              <a:spcBef>
                <a:spcPts val="0"/>
              </a:spcBef>
              <a:spcAft>
                <a:spcPts val="0"/>
              </a:spcAft>
              <a:buSzPts val="1100"/>
              <a:buChar char="●"/>
            </a:pPr>
            <a:r>
              <a:rPr lang="en" dirty="0"/>
              <a:t>Encourage children to work together to read the different pieces and match the different plant parts with what they do for the plant. Tell children to make their best guesses if they are not sure. </a:t>
            </a:r>
            <a:endParaRPr dirty="0"/>
          </a:p>
          <a:p>
            <a:pPr marL="457200" lvl="0" indent="-298450" algn="l" rtl="0">
              <a:lnSpc>
                <a:spcPct val="100000"/>
              </a:lnSpc>
              <a:spcBef>
                <a:spcPts val="0"/>
              </a:spcBef>
              <a:spcAft>
                <a:spcPts val="0"/>
              </a:spcAft>
              <a:buSzPts val="1100"/>
              <a:buChar char="●"/>
            </a:pPr>
            <a:r>
              <a:rPr lang="en" dirty="0"/>
              <a:t>Circulate throughout the room and assist children as needed.</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endParaRPr dirty="0"/>
          </a:p>
          <a:p>
            <a:pPr marL="0" lvl="0" indent="0" algn="l" rtl="0">
              <a:spcBef>
                <a:spcPts val="0"/>
              </a:spcBef>
              <a:spcAft>
                <a:spcPts val="0"/>
              </a:spcAft>
              <a:buClr>
                <a:schemeClr val="dk1"/>
              </a:buClr>
              <a:buSzPts val="1400"/>
              <a:buFont typeface="Arial"/>
              <a:buNone/>
            </a:pPr>
            <a:r>
              <a:rPr lang="en" dirty="0">
                <a:solidFill>
                  <a:schemeClr val="dk1"/>
                </a:solidFill>
              </a:rPr>
              <a:t>Activate Learning PRIME</a:t>
            </a:r>
            <a:endParaRPr dirty="0">
              <a:solidFill>
                <a:schemeClr val="dk1"/>
              </a:solidFill>
            </a:endParaRPr>
          </a:p>
          <a:p>
            <a:pPr marL="0" lvl="0" indent="0" algn="l" rtl="0">
              <a:spcBef>
                <a:spcPts val="0"/>
              </a:spcBef>
              <a:spcAft>
                <a:spcPts val="0"/>
              </a:spcAft>
              <a:buClr>
                <a:schemeClr val="dk1"/>
              </a:buClr>
              <a:buSzPts val="1100"/>
              <a:buFont typeface="Arial"/>
              <a:buNone/>
            </a:pPr>
            <a:r>
              <a:rPr lang="en" sz="1000" dirty="0">
                <a:solidFill>
                  <a:schemeClr val="dk1"/>
                </a:solidFill>
                <a:latin typeface="Calibri"/>
                <a:ea typeface="Calibri"/>
                <a:cs typeface="Calibri"/>
                <a:sym typeface="Calibri"/>
              </a:rPr>
              <a:t>©2021 Activate Learning</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dirty="0"/>
              <a:t>8</a:t>
            </a:r>
            <a:endParaRPr dirty="0"/>
          </a:p>
          <a:p>
            <a:pPr marL="0" lvl="0" indent="0" algn="l" rtl="0">
              <a:lnSpc>
                <a:spcPct val="100000"/>
              </a:lnSpc>
              <a:spcBef>
                <a:spcPts val="0"/>
              </a:spcBef>
              <a:spcAft>
                <a:spcPts val="0"/>
              </a:spcAft>
              <a:buSzPts val="1100"/>
              <a:buNone/>
            </a:pPr>
            <a:r>
              <a:rPr lang="en" b="1" dirty="0">
                <a:solidFill>
                  <a:schemeClr val="dk1"/>
                </a:solidFill>
              </a:rPr>
              <a:t>Big Idea:</a:t>
            </a:r>
            <a:r>
              <a:rPr lang="en" dirty="0">
                <a:solidFill>
                  <a:schemeClr val="dk1"/>
                </a:solidFill>
              </a:rPr>
              <a:t> Plants are living things. They have many parts that work together to help them grow and make new plants.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Reflect and Discuss: Sharing </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Remind the children that they explored the different parts of a plant using their senses of touch and sight and listed descriptive words for each part. </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Explain that one of the most important skills that scientists need is to be able to describe what they sense. Have the children share some of their descriptive words for each part of the plant.</a:t>
            </a:r>
            <a:endParaRPr dirty="0"/>
          </a:p>
          <a:p>
            <a:pPr marL="0" marR="0" lvl="0" indent="0" algn="l" rtl="0">
              <a:lnSpc>
                <a:spcPct val="100000"/>
              </a:lnSpc>
              <a:spcBef>
                <a:spcPts val="0"/>
              </a:spcBef>
              <a:spcAft>
                <a:spcPts val="0"/>
              </a:spcAft>
              <a:buClr>
                <a:schemeClr val="dk1"/>
              </a:buClr>
              <a:buSzPts val="1200"/>
              <a:buFont typeface="Calibri"/>
              <a:buNone/>
            </a:pPr>
            <a:endParaRPr sz="1200" i="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400"/>
              <a:buFont typeface="Arial"/>
              <a:buNone/>
            </a:pPr>
            <a:r>
              <a:rPr lang="en" dirty="0">
                <a:solidFill>
                  <a:schemeClr val="dk1"/>
                </a:solidFill>
              </a:rPr>
              <a:t>Activate Learning PRIME</a:t>
            </a:r>
            <a:endParaRPr dirty="0">
              <a:solidFill>
                <a:schemeClr val="dk1"/>
              </a:solidFill>
            </a:endParaRPr>
          </a:p>
          <a:p>
            <a:pPr marL="0" lvl="0" indent="0" algn="l" rtl="0">
              <a:spcBef>
                <a:spcPts val="0"/>
              </a:spcBef>
              <a:spcAft>
                <a:spcPts val="0"/>
              </a:spcAft>
              <a:buClr>
                <a:schemeClr val="dk1"/>
              </a:buClr>
              <a:buSzPts val="1100"/>
              <a:buFont typeface="Arial"/>
              <a:buNone/>
            </a:pPr>
            <a:r>
              <a:rPr lang="en" sz="1000" dirty="0">
                <a:solidFill>
                  <a:schemeClr val="dk1"/>
                </a:solidFill>
                <a:latin typeface="Calibri"/>
                <a:ea typeface="Calibri"/>
                <a:cs typeface="Calibri"/>
                <a:sym typeface="Calibri"/>
              </a:rPr>
              <a:t>©2021 Activate Learning</a:t>
            </a:r>
            <a:endParaRPr dirty="0"/>
          </a:p>
        </p:txBody>
      </p:sp>
      <p:sp>
        <p:nvSpPr>
          <p:cNvPr id="261" name="Google Shape;261;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
        <p:cNvGrpSpPr/>
        <p:nvPr/>
      </p:nvGrpSpPr>
      <p:grpSpPr>
        <a:xfrm>
          <a:off x="0" y="0"/>
          <a:ext cx="0" cy="0"/>
          <a:chOff x="0" y="0"/>
          <a:chExt cx="0" cy="0"/>
        </a:xfrm>
      </p:grpSpPr>
      <p:sp>
        <p:nvSpPr>
          <p:cNvPr id="7" name="Google Shape;7;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 name="Google Shape;8;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92"/>
        <p:cNvGrpSpPr/>
        <p:nvPr/>
      </p:nvGrpSpPr>
      <p:grpSpPr>
        <a:xfrm>
          <a:off x="0" y="0"/>
          <a:ext cx="0" cy="0"/>
          <a:chOff x="0" y="0"/>
          <a:chExt cx="0" cy="0"/>
        </a:xfrm>
      </p:grpSpPr>
      <p:sp>
        <p:nvSpPr>
          <p:cNvPr id="93" name="Google Shape;93;p28"/>
          <p:cNvSpPr txBox="1"/>
          <p:nvPr/>
        </p:nvSpPr>
        <p:spPr>
          <a:xfrm>
            <a:off x="622481" y="520333"/>
            <a:ext cx="7599825" cy="65227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0" i="0" u="none" strike="noStrike" cap="none">
                <a:solidFill>
                  <a:srgbClr val="949593"/>
                </a:solidFill>
                <a:latin typeface="Arial"/>
                <a:ea typeface="Arial"/>
                <a:cs typeface="Arial"/>
                <a:sym typeface="Arial"/>
              </a:rPr>
              <a:t>Explore</a:t>
            </a:r>
            <a:endParaRPr sz="3000" b="0" i="0" u="none" strike="noStrike" cap="none">
              <a:solidFill>
                <a:srgbClr val="949593"/>
              </a:solidFill>
              <a:latin typeface="Arial"/>
              <a:ea typeface="Arial"/>
              <a:cs typeface="Arial"/>
              <a:sym typeface="Arial"/>
            </a:endParaRPr>
          </a:p>
        </p:txBody>
      </p:sp>
      <p:cxnSp>
        <p:nvCxnSpPr>
          <p:cNvPr id="94" name="Google Shape;94;p28"/>
          <p:cNvCxnSpPr/>
          <p:nvPr/>
        </p:nvCxnSpPr>
        <p:spPr>
          <a:xfrm>
            <a:off x="656167" y="1105798"/>
            <a:ext cx="7821000" cy="0"/>
          </a:xfrm>
          <a:prstGeom prst="straightConnector1">
            <a:avLst/>
          </a:prstGeom>
          <a:noFill/>
          <a:ln w="25400" cap="flat" cmpd="sng">
            <a:solidFill>
              <a:srgbClr val="D8D8D8"/>
            </a:solidFill>
            <a:prstDash val="solid"/>
            <a:round/>
            <a:headEnd type="none" w="sm" len="sm"/>
            <a:tailEnd type="none" w="sm" len="sm"/>
          </a:ln>
        </p:spPr>
      </p:cxnSp>
      <p:sp>
        <p:nvSpPr>
          <p:cNvPr id="95" name="Google Shape;95;p28"/>
          <p:cNvSpPr txBox="1"/>
          <p:nvPr/>
        </p:nvSpPr>
        <p:spPr>
          <a:xfrm>
            <a:off x="622481" y="1488546"/>
            <a:ext cx="7599825" cy="24833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4900"/>
              <a:buFont typeface="Arial"/>
              <a:buNone/>
            </a:pPr>
            <a:endParaRPr sz="4900" b="0" i="0" u="none" strike="noStrike" cap="none">
              <a:solidFill>
                <a:srgbClr val="949593"/>
              </a:solidFill>
              <a:latin typeface="Arial"/>
              <a:ea typeface="Arial"/>
              <a:cs typeface="Arial"/>
              <a:sym typeface="Arial"/>
            </a:endParaRPr>
          </a:p>
        </p:txBody>
      </p:sp>
      <p:sp>
        <p:nvSpPr>
          <p:cNvPr id="96" name="Google Shape;96;p28"/>
          <p:cNvSpPr txBox="1">
            <a:spLocks noGrp="1"/>
          </p:cNvSpPr>
          <p:nvPr>
            <p:ph type="sldNum" idx="12"/>
          </p:nvPr>
        </p:nvSpPr>
        <p:spPr>
          <a:xfrm>
            <a:off x="6457950" y="4767263"/>
            <a:ext cx="2057400" cy="273825"/>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9pPr>
          </a:lstStyle>
          <a:p>
            <a:pPr marL="0" lvl="0" indent="0" algn="r"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1 1">
  <p:cSld name="BLANK_1_1">
    <p:spTree>
      <p:nvGrpSpPr>
        <p:cNvPr id="1" name="Shape 97"/>
        <p:cNvGrpSpPr/>
        <p:nvPr/>
      </p:nvGrpSpPr>
      <p:grpSpPr>
        <a:xfrm>
          <a:off x="0" y="0"/>
          <a:ext cx="0" cy="0"/>
          <a:chOff x="0" y="0"/>
          <a:chExt cx="0" cy="0"/>
        </a:xfrm>
      </p:grpSpPr>
      <p:sp>
        <p:nvSpPr>
          <p:cNvPr id="98" name="Google Shape;98;p29"/>
          <p:cNvSpPr txBox="1"/>
          <p:nvPr/>
        </p:nvSpPr>
        <p:spPr>
          <a:xfrm>
            <a:off x="622481" y="520333"/>
            <a:ext cx="7599825" cy="65227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0" i="0" u="none" strike="noStrike" cap="none">
                <a:solidFill>
                  <a:srgbClr val="949593"/>
                </a:solidFill>
                <a:latin typeface="Arial"/>
                <a:ea typeface="Arial"/>
                <a:cs typeface="Arial"/>
                <a:sym typeface="Arial"/>
              </a:rPr>
              <a:t>Reflect and Discuss</a:t>
            </a:r>
            <a:endParaRPr sz="3000" b="0" i="0" u="none" strike="noStrike" cap="none">
              <a:solidFill>
                <a:srgbClr val="949593"/>
              </a:solidFill>
              <a:latin typeface="Arial"/>
              <a:ea typeface="Arial"/>
              <a:cs typeface="Arial"/>
              <a:sym typeface="Arial"/>
            </a:endParaRPr>
          </a:p>
        </p:txBody>
      </p:sp>
      <p:cxnSp>
        <p:nvCxnSpPr>
          <p:cNvPr id="99" name="Google Shape;99;p29"/>
          <p:cNvCxnSpPr/>
          <p:nvPr/>
        </p:nvCxnSpPr>
        <p:spPr>
          <a:xfrm>
            <a:off x="656167" y="1105798"/>
            <a:ext cx="7821000" cy="0"/>
          </a:xfrm>
          <a:prstGeom prst="straightConnector1">
            <a:avLst/>
          </a:prstGeom>
          <a:noFill/>
          <a:ln w="25400" cap="flat" cmpd="sng">
            <a:solidFill>
              <a:srgbClr val="D8D8D8"/>
            </a:solidFill>
            <a:prstDash val="solid"/>
            <a:round/>
            <a:headEnd type="none" w="sm" len="sm"/>
            <a:tailEnd type="none" w="sm" len="sm"/>
          </a:ln>
        </p:spPr>
      </p:cxnSp>
      <p:sp>
        <p:nvSpPr>
          <p:cNvPr id="100" name="Google Shape;100;p29"/>
          <p:cNvSpPr txBox="1"/>
          <p:nvPr/>
        </p:nvSpPr>
        <p:spPr>
          <a:xfrm>
            <a:off x="622481" y="1488546"/>
            <a:ext cx="7599825" cy="24833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4900"/>
              <a:buFont typeface="Arial"/>
              <a:buNone/>
            </a:pPr>
            <a:endParaRPr sz="4900" b="0" i="0" u="none" strike="noStrike" cap="none">
              <a:solidFill>
                <a:srgbClr val="949593"/>
              </a:solidFill>
              <a:latin typeface="Arial"/>
              <a:ea typeface="Arial"/>
              <a:cs typeface="Arial"/>
              <a:sym typeface="Arial"/>
            </a:endParaRPr>
          </a:p>
        </p:txBody>
      </p:sp>
      <p:sp>
        <p:nvSpPr>
          <p:cNvPr id="101" name="Google Shape;101;p29"/>
          <p:cNvSpPr txBox="1">
            <a:spLocks noGrp="1"/>
          </p:cNvSpPr>
          <p:nvPr>
            <p:ph type="sldNum" idx="12"/>
          </p:nvPr>
        </p:nvSpPr>
        <p:spPr>
          <a:xfrm>
            <a:off x="6457950" y="4767263"/>
            <a:ext cx="2057400" cy="273825"/>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9pPr>
          </a:lstStyle>
          <a:p>
            <a:pPr marL="0" lvl="0" indent="0" algn="r"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102"/>
        <p:cNvGrpSpPr/>
        <p:nvPr/>
      </p:nvGrpSpPr>
      <p:grpSpPr>
        <a:xfrm>
          <a:off x="0" y="0"/>
          <a:ext cx="0" cy="0"/>
          <a:chOff x="0" y="0"/>
          <a:chExt cx="0" cy="0"/>
        </a:xfrm>
      </p:grpSpPr>
      <p:sp>
        <p:nvSpPr>
          <p:cNvPr id="103" name="Google Shape;103;p30"/>
          <p:cNvSpPr/>
          <p:nvPr/>
        </p:nvSpPr>
        <p:spPr>
          <a:xfrm>
            <a:off x="0" y="0"/>
            <a:ext cx="9144000" cy="1126575"/>
          </a:xfrm>
          <a:prstGeom prst="rect">
            <a:avLst/>
          </a:prstGeom>
          <a:solidFill>
            <a:srgbClr val="0098D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4" name="Google Shape;104;p30"/>
          <p:cNvSpPr txBox="1"/>
          <p:nvPr/>
        </p:nvSpPr>
        <p:spPr>
          <a:xfrm>
            <a:off x="622481" y="225300"/>
            <a:ext cx="7599825" cy="94747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5000"/>
              <a:buFont typeface="Arial"/>
              <a:buNone/>
            </a:pPr>
            <a:r>
              <a:rPr lang="en" sz="5000" b="0" i="0" u="none" strike="noStrike" cap="none">
                <a:solidFill>
                  <a:schemeClr val="lt1"/>
                </a:solidFill>
                <a:latin typeface="Arial"/>
                <a:ea typeface="Arial"/>
                <a:cs typeface="Arial"/>
                <a:sym typeface="Arial"/>
              </a:rPr>
              <a:t>Engage</a:t>
            </a:r>
            <a:endParaRPr sz="5000" b="0" i="0" u="none" strike="noStrike" cap="none">
              <a:solidFill>
                <a:schemeClr val="lt1"/>
              </a:solidFill>
              <a:latin typeface="Arial"/>
              <a:ea typeface="Arial"/>
              <a:cs typeface="Arial"/>
              <a:sym typeface="Arial"/>
            </a:endParaRPr>
          </a:p>
        </p:txBody>
      </p:sp>
      <p:sp>
        <p:nvSpPr>
          <p:cNvPr id="105" name="Google Shape;105;p30"/>
          <p:cNvSpPr txBox="1"/>
          <p:nvPr/>
        </p:nvSpPr>
        <p:spPr>
          <a:xfrm>
            <a:off x="622481" y="1488546"/>
            <a:ext cx="7766100" cy="3078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1400"/>
              </a:spcBef>
              <a:spcAft>
                <a:spcPts val="4100"/>
              </a:spcAft>
              <a:buClr>
                <a:srgbClr val="000000"/>
              </a:buClr>
              <a:buSzPts val="2900"/>
              <a:buFont typeface="Arial"/>
              <a:buNone/>
            </a:pPr>
            <a:endParaRPr sz="2900" b="0" i="0" u="none" strike="noStrike" cap="none">
              <a:solidFill>
                <a:srgbClr val="949593"/>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2 1">
  <p:cSld name="OBJECT_2_1">
    <p:spTree>
      <p:nvGrpSpPr>
        <p:cNvPr id="1" name="Shape 106"/>
        <p:cNvGrpSpPr/>
        <p:nvPr/>
      </p:nvGrpSpPr>
      <p:grpSpPr>
        <a:xfrm>
          <a:off x="0" y="0"/>
          <a:ext cx="0" cy="0"/>
          <a:chOff x="0" y="0"/>
          <a:chExt cx="0" cy="0"/>
        </a:xfrm>
      </p:grpSpPr>
      <p:sp>
        <p:nvSpPr>
          <p:cNvPr id="107" name="Google Shape;107;p31"/>
          <p:cNvSpPr/>
          <p:nvPr/>
        </p:nvSpPr>
        <p:spPr>
          <a:xfrm>
            <a:off x="0" y="0"/>
            <a:ext cx="9144000" cy="5201550"/>
          </a:xfrm>
          <a:prstGeom prst="rect">
            <a:avLst/>
          </a:prstGeom>
          <a:solidFill>
            <a:srgbClr val="0098D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8" name="Google Shape;108;p31"/>
          <p:cNvSpPr txBox="1"/>
          <p:nvPr/>
        </p:nvSpPr>
        <p:spPr>
          <a:xfrm>
            <a:off x="622481" y="225300"/>
            <a:ext cx="7926750" cy="424305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5000"/>
              <a:buFont typeface="Arial"/>
              <a:buNone/>
            </a:pPr>
            <a:endParaRPr sz="6000" b="1" i="0" u="none" strike="noStrike" cap="none">
              <a:solidFill>
                <a:schemeClr val="lt1"/>
              </a:solidFill>
              <a:latin typeface="Arial"/>
              <a:ea typeface="Arial"/>
              <a:cs typeface="Arial"/>
              <a:sym typeface="Arial"/>
            </a:endParaRPr>
          </a:p>
        </p:txBody>
      </p:sp>
      <p:sp>
        <p:nvSpPr>
          <p:cNvPr id="109" name="Google Shape;109;p31"/>
          <p:cNvSpPr txBox="1">
            <a:spLocks noGrp="1"/>
          </p:cNvSpPr>
          <p:nvPr>
            <p:ph type="sldNum" idx="12"/>
          </p:nvPr>
        </p:nvSpPr>
        <p:spPr>
          <a:xfrm>
            <a:off x="6457950" y="4767263"/>
            <a:ext cx="2057400" cy="273825"/>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D8D8D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D8D8D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D8D8D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D8D8D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D8D8D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D8D8D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D8D8D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D8D8D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D8D8D8"/>
                </a:solidFill>
                <a:latin typeface="Arial"/>
                <a:ea typeface="Arial"/>
                <a:cs typeface="Arial"/>
                <a:sym typeface="Arial"/>
              </a:defRPr>
            </a:lvl9pPr>
          </a:lstStyle>
          <a:p>
            <a:pPr marL="0" lvl="0" indent="0" algn="r"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110"/>
        <p:cNvGrpSpPr/>
        <p:nvPr/>
      </p:nvGrpSpPr>
      <p:grpSpPr>
        <a:xfrm>
          <a:off x="0" y="0"/>
          <a:ext cx="0" cy="0"/>
          <a:chOff x="0" y="0"/>
          <a:chExt cx="0" cy="0"/>
        </a:xfrm>
      </p:grpSpPr>
      <p:sp>
        <p:nvSpPr>
          <p:cNvPr id="111" name="Google Shape;111;p32"/>
          <p:cNvSpPr/>
          <p:nvPr/>
        </p:nvSpPr>
        <p:spPr>
          <a:xfrm>
            <a:off x="0" y="0"/>
            <a:ext cx="9144000" cy="1126575"/>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2" name="Google Shape;112;p32"/>
          <p:cNvSpPr txBox="1"/>
          <p:nvPr/>
        </p:nvSpPr>
        <p:spPr>
          <a:xfrm>
            <a:off x="553312" y="1488544"/>
            <a:ext cx="7599825" cy="94747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5000"/>
              <a:buFont typeface="Arial"/>
              <a:buNone/>
            </a:pPr>
            <a:r>
              <a:rPr lang="en" sz="5000" b="0" i="0" u="none" strike="noStrike" cap="none">
                <a:solidFill>
                  <a:schemeClr val="lt1"/>
                </a:solidFill>
                <a:latin typeface="Arial"/>
                <a:ea typeface="Arial"/>
                <a:cs typeface="Arial"/>
                <a:sym typeface="Arial"/>
              </a:rPr>
              <a:t>Explore</a:t>
            </a:r>
            <a:endParaRPr sz="5000" b="0" i="0" u="none" strike="noStrike" cap="none">
              <a:solidFill>
                <a:schemeClr val="lt1"/>
              </a:solidFill>
              <a:latin typeface="Arial"/>
              <a:ea typeface="Arial"/>
              <a:cs typeface="Arial"/>
              <a:sym typeface="Arial"/>
            </a:endParaRPr>
          </a:p>
        </p:txBody>
      </p:sp>
      <p:sp>
        <p:nvSpPr>
          <p:cNvPr id="113" name="Google Shape;113;p32"/>
          <p:cNvSpPr txBox="1"/>
          <p:nvPr/>
        </p:nvSpPr>
        <p:spPr>
          <a:xfrm>
            <a:off x="622481" y="1488546"/>
            <a:ext cx="7599825" cy="24833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4900"/>
              <a:buFont typeface="Arial"/>
              <a:buNone/>
            </a:pPr>
            <a:endParaRPr sz="4900" b="0" i="0" u="none" strike="noStrike" cap="none">
              <a:solidFill>
                <a:srgbClr val="949593"/>
              </a:solidFill>
              <a:latin typeface="Arial"/>
              <a:ea typeface="Arial"/>
              <a:cs typeface="Arial"/>
              <a:sym typeface="Arial"/>
            </a:endParaRPr>
          </a:p>
        </p:txBody>
      </p:sp>
      <p:sp>
        <p:nvSpPr>
          <p:cNvPr id="114" name="Google Shape;114;p32"/>
          <p:cNvSpPr txBox="1"/>
          <p:nvPr/>
        </p:nvSpPr>
        <p:spPr>
          <a:xfrm>
            <a:off x="622481" y="225300"/>
            <a:ext cx="7599825" cy="94747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5000"/>
              <a:buFont typeface="Arial"/>
              <a:buNone/>
            </a:pPr>
            <a:r>
              <a:rPr lang="en" sz="5000" b="0" i="0" u="none" strike="noStrike" cap="none">
                <a:solidFill>
                  <a:schemeClr val="lt1"/>
                </a:solidFill>
                <a:latin typeface="Arial"/>
                <a:ea typeface="Arial"/>
                <a:cs typeface="Arial"/>
                <a:sym typeface="Arial"/>
              </a:rPr>
              <a:t>Explore</a:t>
            </a:r>
            <a:endParaRPr sz="5000" b="0" i="0" u="none" strike="noStrike" cap="none">
              <a:solidFill>
                <a:schemeClr val="lt1"/>
              </a:solidFill>
              <a:latin typeface="Arial"/>
              <a:ea typeface="Arial"/>
              <a:cs typeface="Arial"/>
              <a:sym typeface="Arial"/>
            </a:endParaRPr>
          </a:p>
        </p:txBody>
      </p:sp>
      <p:sp>
        <p:nvSpPr>
          <p:cNvPr id="115" name="Google Shape;115;p32"/>
          <p:cNvSpPr txBox="1">
            <a:spLocks noGrp="1"/>
          </p:cNvSpPr>
          <p:nvPr>
            <p:ph type="sldNum" idx="12"/>
          </p:nvPr>
        </p:nvSpPr>
        <p:spPr>
          <a:xfrm>
            <a:off x="6457950" y="4767263"/>
            <a:ext cx="2057400" cy="273825"/>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9pPr>
          </a:lstStyle>
          <a:p>
            <a:pPr marL="0" lvl="0" indent="0" algn="r"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1 2">
  <p:cSld name="OBJECT_1_2">
    <p:spTree>
      <p:nvGrpSpPr>
        <p:cNvPr id="1" name="Shape 116"/>
        <p:cNvGrpSpPr/>
        <p:nvPr/>
      </p:nvGrpSpPr>
      <p:grpSpPr>
        <a:xfrm>
          <a:off x="0" y="0"/>
          <a:ext cx="0" cy="0"/>
          <a:chOff x="0" y="0"/>
          <a:chExt cx="0" cy="0"/>
        </a:xfrm>
      </p:grpSpPr>
      <p:sp>
        <p:nvSpPr>
          <p:cNvPr id="117" name="Google Shape;117;p33"/>
          <p:cNvSpPr/>
          <p:nvPr/>
        </p:nvSpPr>
        <p:spPr>
          <a:xfrm>
            <a:off x="0" y="0"/>
            <a:ext cx="9144000" cy="1126575"/>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8" name="Google Shape;118;p33"/>
          <p:cNvSpPr txBox="1"/>
          <p:nvPr/>
        </p:nvSpPr>
        <p:spPr>
          <a:xfrm>
            <a:off x="553312" y="1488544"/>
            <a:ext cx="7599825" cy="94747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5000"/>
              <a:buFont typeface="Arial"/>
              <a:buNone/>
            </a:pPr>
            <a:r>
              <a:rPr lang="en" sz="5000" b="0" i="0" u="none" strike="noStrike" cap="none">
                <a:solidFill>
                  <a:schemeClr val="lt1"/>
                </a:solidFill>
                <a:latin typeface="Arial"/>
                <a:ea typeface="Arial"/>
                <a:cs typeface="Arial"/>
                <a:sym typeface="Arial"/>
              </a:rPr>
              <a:t>Explore</a:t>
            </a:r>
            <a:endParaRPr sz="5000" b="0" i="0" u="none" strike="noStrike" cap="none">
              <a:solidFill>
                <a:schemeClr val="lt1"/>
              </a:solidFill>
              <a:latin typeface="Arial"/>
              <a:ea typeface="Arial"/>
              <a:cs typeface="Arial"/>
              <a:sym typeface="Arial"/>
            </a:endParaRPr>
          </a:p>
        </p:txBody>
      </p:sp>
      <p:sp>
        <p:nvSpPr>
          <p:cNvPr id="119" name="Google Shape;119;p33"/>
          <p:cNvSpPr txBox="1"/>
          <p:nvPr/>
        </p:nvSpPr>
        <p:spPr>
          <a:xfrm>
            <a:off x="622481" y="225300"/>
            <a:ext cx="7599825" cy="94747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5000"/>
              <a:buFont typeface="Arial"/>
              <a:buNone/>
            </a:pPr>
            <a:r>
              <a:rPr lang="en" sz="5000" b="0" i="0" u="none" strike="noStrike" cap="none">
                <a:solidFill>
                  <a:schemeClr val="lt1"/>
                </a:solidFill>
                <a:latin typeface="Arial"/>
                <a:ea typeface="Arial"/>
                <a:cs typeface="Arial"/>
                <a:sym typeface="Arial"/>
              </a:rPr>
              <a:t>Explore</a:t>
            </a:r>
            <a:endParaRPr sz="5000" b="0" i="0" u="none" strike="noStrike" cap="none">
              <a:solidFill>
                <a:schemeClr val="lt1"/>
              </a:solidFill>
              <a:latin typeface="Arial"/>
              <a:ea typeface="Arial"/>
              <a:cs typeface="Arial"/>
              <a:sym typeface="Arial"/>
            </a:endParaRPr>
          </a:p>
        </p:txBody>
      </p:sp>
      <p:sp>
        <p:nvSpPr>
          <p:cNvPr id="120" name="Google Shape;120;p33"/>
          <p:cNvSpPr txBox="1"/>
          <p:nvPr/>
        </p:nvSpPr>
        <p:spPr>
          <a:xfrm>
            <a:off x="622481" y="1488546"/>
            <a:ext cx="7766100" cy="3078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1400"/>
              </a:spcBef>
              <a:spcAft>
                <a:spcPts val="4100"/>
              </a:spcAft>
              <a:buClr>
                <a:srgbClr val="000000"/>
              </a:buClr>
              <a:buSzPts val="2900"/>
              <a:buFont typeface="Arial"/>
              <a:buNone/>
            </a:pPr>
            <a:endParaRPr sz="2900" b="0" i="0" u="none" strike="noStrike" cap="none">
              <a:solidFill>
                <a:srgbClr val="949593"/>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1 2 1">
  <p:cSld name="OBJECT_1_2_1">
    <p:spTree>
      <p:nvGrpSpPr>
        <p:cNvPr id="1" name="Shape 121"/>
        <p:cNvGrpSpPr/>
        <p:nvPr/>
      </p:nvGrpSpPr>
      <p:grpSpPr>
        <a:xfrm>
          <a:off x="0" y="0"/>
          <a:ext cx="0" cy="0"/>
          <a:chOff x="0" y="0"/>
          <a:chExt cx="0" cy="0"/>
        </a:xfrm>
      </p:grpSpPr>
      <p:sp>
        <p:nvSpPr>
          <p:cNvPr id="122" name="Google Shape;122;p34"/>
          <p:cNvSpPr/>
          <p:nvPr/>
        </p:nvSpPr>
        <p:spPr>
          <a:xfrm>
            <a:off x="0" y="0"/>
            <a:ext cx="9144000"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3" name="Google Shape;123;p34"/>
          <p:cNvSpPr txBox="1"/>
          <p:nvPr/>
        </p:nvSpPr>
        <p:spPr>
          <a:xfrm>
            <a:off x="553313" y="594844"/>
            <a:ext cx="7899075" cy="398407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5000"/>
              <a:buFont typeface="Arial"/>
              <a:buNone/>
            </a:pPr>
            <a:endParaRPr sz="5000" b="1" i="0" u="none" strike="noStrike" cap="none">
              <a:solidFill>
                <a:schemeClr val="lt1"/>
              </a:solidFill>
              <a:latin typeface="Arial"/>
              <a:ea typeface="Arial"/>
              <a:cs typeface="Arial"/>
              <a:sym typeface="Arial"/>
            </a:endParaRPr>
          </a:p>
        </p:txBody>
      </p:sp>
      <p:sp>
        <p:nvSpPr>
          <p:cNvPr id="124" name="Google Shape;124;p34"/>
          <p:cNvSpPr txBox="1">
            <a:spLocks noGrp="1"/>
          </p:cNvSpPr>
          <p:nvPr>
            <p:ph type="sldNum" idx="12"/>
          </p:nvPr>
        </p:nvSpPr>
        <p:spPr>
          <a:xfrm>
            <a:off x="6457950" y="4767263"/>
            <a:ext cx="2057400" cy="273825"/>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D8D8D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D8D8D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D8D8D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D8D8D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D8D8D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D8D8D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D8D8D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D8D8D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D8D8D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1 1 1">
  <p:cSld name="OBJECT_1_1_1">
    <p:spTree>
      <p:nvGrpSpPr>
        <p:cNvPr id="1" name="Shape 125"/>
        <p:cNvGrpSpPr/>
        <p:nvPr/>
      </p:nvGrpSpPr>
      <p:grpSpPr>
        <a:xfrm>
          <a:off x="0" y="0"/>
          <a:ext cx="0" cy="0"/>
          <a:chOff x="0" y="0"/>
          <a:chExt cx="0" cy="0"/>
        </a:xfrm>
      </p:grpSpPr>
      <p:sp>
        <p:nvSpPr>
          <p:cNvPr id="126" name="Google Shape;126;p35"/>
          <p:cNvSpPr/>
          <p:nvPr/>
        </p:nvSpPr>
        <p:spPr>
          <a:xfrm>
            <a:off x="0" y="0"/>
            <a:ext cx="9144000" cy="1126575"/>
          </a:xfrm>
          <a:prstGeom prst="rect">
            <a:avLst/>
          </a:prstGeom>
          <a:solidFill>
            <a:srgbClr val="86BA2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7" name="Google Shape;127;p35"/>
          <p:cNvSpPr txBox="1"/>
          <p:nvPr/>
        </p:nvSpPr>
        <p:spPr>
          <a:xfrm>
            <a:off x="553312" y="1488544"/>
            <a:ext cx="7599825" cy="94747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5000"/>
              <a:buFont typeface="Arial"/>
              <a:buNone/>
            </a:pPr>
            <a:r>
              <a:rPr lang="en" sz="5000" b="0" i="0" u="none" strike="noStrike" cap="none">
                <a:solidFill>
                  <a:schemeClr val="lt1"/>
                </a:solidFill>
                <a:latin typeface="Arial"/>
                <a:ea typeface="Arial"/>
                <a:cs typeface="Arial"/>
                <a:sym typeface="Arial"/>
              </a:rPr>
              <a:t>Explore</a:t>
            </a:r>
            <a:endParaRPr sz="5000" b="0" i="0" u="none" strike="noStrike" cap="none">
              <a:solidFill>
                <a:schemeClr val="lt1"/>
              </a:solidFill>
              <a:latin typeface="Arial"/>
              <a:ea typeface="Arial"/>
              <a:cs typeface="Arial"/>
              <a:sym typeface="Arial"/>
            </a:endParaRPr>
          </a:p>
        </p:txBody>
      </p:sp>
      <p:sp>
        <p:nvSpPr>
          <p:cNvPr id="128" name="Google Shape;128;p35"/>
          <p:cNvSpPr txBox="1"/>
          <p:nvPr/>
        </p:nvSpPr>
        <p:spPr>
          <a:xfrm>
            <a:off x="442631" y="179100"/>
            <a:ext cx="7599825" cy="94747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5000"/>
              <a:buFont typeface="Arial"/>
              <a:buNone/>
            </a:pPr>
            <a:r>
              <a:rPr lang="en" sz="5000" b="0" i="0" u="none" strike="noStrike" cap="none">
                <a:solidFill>
                  <a:schemeClr val="lt1"/>
                </a:solidFill>
                <a:latin typeface="Arial"/>
                <a:ea typeface="Arial"/>
                <a:cs typeface="Arial"/>
                <a:sym typeface="Arial"/>
              </a:rPr>
              <a:t>Reflect and Discuss</a:t>
            </a:r>
            <a:endParaRPr sz="5000" b="0" i="0" u="none" strike="noStrike" cap="none">
              <a:solidFill>
                <a:schemeClr val="lt1"/>
              </a:solidFill>
              <a:latin typeface="Arial"/>
              <a:ea typeface="Arial"/>
              <a:cs typeface="Arial"/>
              <a:sym typeface="Arial"/>
            </a:endParaRPr>
          </a:p>
        </p:txBody>
      </p:sp>
      <p:sp>
        <p:nvSpPr>
          <p:cNvPr id="129" name="Google Shape;129;p35"/>
          <p:cNvSpPr txBox="1"/>
          <p:nvPr/>
        </p:nvSpPr>
        <p:spPr>
          <a:xfrm>
            <a:off x="622481" y="1488546"/>
            <a:ext cx="7766100" cy="3078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1400"/>
              </a:spcBef>
              <a:spcAft>
                <a:spcPts val="4100"/>
              </a:spcAft>
              <a:buClr>
                <a:srgbClr val="000000"/>
              </a:buClr>
              <a:buSzPts val="2900"/>
              <a:buFont typeface="Arial"/>
              <a:buNone/>
            </a:pPr>
            <a:endParaRPr sz="2900" b="0" i="0" u="none" strike="noStrike" cap="none">
              <a:solidFill>
                <a:srgbClr val="949593"/>
              </a:solidFill>
              <a:latin typeface="Arial"/>
              <a:ea typeface="Arial"/>
              <a:cs typeface="Arial"/>
              <a:sym typeface="Arial"/>
            </a:endParaRPr>
          </a:p>
        </p:txBody>
      </p:sp>
      <p:sp>
        <p:nvSpPr>
          <p:cNvPr id="130" name="Google Shape;130;p35"/>
          <p:cNvSpPr txBox="1">
            <a:spLocks noGrp="1"/>
          </p:cNvSpPr>
          <p:nvPr>
            <p:ph type="sldNum" idx="12"/>
          </p:nvPr>
        </p:nvSpPr>
        <p:spPr>
          <a:xfrm>
            <a:off x="6457950" y="4767263"/>
            <a:ext cx="2057400" cy="273825"/>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9pPr>
          </a:lstStyle>
          <a:p>
            <a:pPr marL="0" lvl="0" indent="0" algn="r"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1 1 1 1 1">
  <p:cSld name="OBJECT_1_1_1_1_1">
    <p:bg>
      <p:bgPr>
        <a:solidFill>
          <a:schemeClr val="accent1"/>
        </a:solidFill>
        <a:effectLst/>
      </p:bgPr>
    </p:bg>
    <p:spTree>
      <p:nvGrpSpPr>
        <p:cNvPr id="1" name="Shape 131"/>
        <p:cNvGrpSpPr/>
        <p:nvPr/>
      </p:nvGrpSpPr>
      <p:grpSpPr>
        <a:xfrm>
          <a:off x="0" y="0"/>
          <a:ext cx="0" cy="0"/>
          <a:chOff x="0" y="0"/>
          <a:chExt cx="0" cy="0"/>
        </a:xfrm>
      </p:grpSpPr>
      <p:pic>
        <p:nvPicPr>
          <p:cNvPr id="132" name="Google Shape;132;p36" descr="arrow1.eps"/>
          <p:cNvPicPr preferRelativeResize="0"/>
          <p:nvPr/>
        </p:nvPicPr>
        <p:blipFill rotWithShape="1">
          <a:blip r:embed="rId2">
            <a:alphaModFix amt="43000"/>
          </a:blip>
          <a:srcRect/>
          <a:stretch/>
        </p:blipFill>
        <p:spPr>
          <a:xfrm>
            <a:off x="2100633" y="573494"/>
            <a:ext cx="2111944" cy="3581120"/>
          </a:xfrm>
          <a:prstGeom prst="rect">
            <a:avLst/>
          </a:prstGeom>
          <a:noFill/>
          <a:ln>
            <a:noFill/>
          </a:ln>
        </p:spPr>
      </p:pic>
      <p:pic>
        <p:nvPicPr>
          <p:cNvPr id="133" name="Google Shape;133;p36" descr="arrow1.eps"/>
          <p:cNvPicPr preferRelativeResize="0"/>
          <p:nvPr/>
        </p:nvPicPr>
        <p:blipFill rotWithShape="1">
          <a:blip r:embed="rId2">
            <a:alphaModFix amt="40000"/>
          </a:blip>
          <a:srcRect/>
          <a:stretch/>
        </p:blipFill>
        <p:spPr>
          <a:xfrm>
            <a:off x="3360263" y="573494"/>
            <a:ext cx="2111944" cy="3581120"/>
          </a:xfrm>
          <a:prstGeom prst="rect">
            <a:avLst/>
          </a:prstGeom>
          <a:noFill/>
          <a:ln>
            <a:noFill/>
          </a:ln>
        </p:spPr>
      </p:pic>
      <p:pic>
        <p:nvPicPr>
          <p:cNvPr id="134" name="Google Shape;134;p36" descr="arrow1.eps"/>
          <p:cNvPicPr preferRelativeResize="0"/>
          <p:nvPr/>
        </p:nvPicPr>
        <p:blipFill rotWithShape="1">
          <a:blip r:embed="rId2">
            <a:alphaModFix amt="58999"/>
          </a:blip>
          <a:srcRect/>
          <a:stretch/>
        </p:blipFill>
        <p:spPr>
          <a:xfrm>
            <a:off x="4689874" y="573494"/>
            <a:ext cx="2111944" cy="3581120"/>
          </a:xfrm>
          <a:prstGeom prst="rect">
            <a:avLst/>
          </a:prstGeom>
          <a:noFill/>
          <a:ln>
            <a:noFill/>
          </a:ln>
        </p:spPr>
      </p:pic>
      <p:sp>
        <p:nvSpPr>
          <p:cNvPr id="135" name="Google Shape;135;p36"/>
          <p:cNvSpPr/>
          <p:nvPr/>
        </p:nvSpPr>
        <p:spPr>
          <a:xfrm>
            <a:off x="0" y="-70597"/>
            <a:ext cx="9347599" cy="5214097"/>
          </a:xfrm>
          <a:prstGeom prst="rect">
            <a:avLst/>
          </a:prstGeom>
          <a:solidFill>
            <a:schemeClr val="lt2">
              <a:alpha val="94509"/>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5000" b="1" i="0" u="none" strike="noStrike" cap="none">
                <a:solidFill>
                  <a:schemeClr val="accent2"/>
                </a:solidFill>
                <a:latin typeface="Arial"/>
                <a:ea typeface="Arial"/>
                <a:cs typeface="Arial"/>
                <a:sym typeface="Arial"/>
              </a:rPr>
              <a:t>Let’s Get Started</a:t>
            </a:r>
            <a:endParaRPr sz="5000" b="1" i="0" u="none" strike="noStrike" cap="none">
              <a:solidFill>
                <a:schemeClr val="accent2"/>
              </a:solidFill>
              <a:latin typeface="Arial"/>
              <a:ea typeface="Arial"/>
              <a:cs typeface="Arial"/>
              <a:sym typeface="Arial"/>
            </a:endParaRPr>
          </a:p>
        </p:txBody>
      </p:sp>
      <p:sp>
        <p:nvSpPr>
          <p:cNvPr id="136" name="Google Shape;136;p36"/>
          <p:cNvSpPr txBox="1">
            <a:spLocks noGrp="1"/>
          </p:cNvSpPr>
          <p:nvPr>
            <p:ph type="sldNum" idx="12"/>
          </p:nvPr>
        </p:nvSpPr>
        <p:spPr>
          <a:xfrm>
            <a:off x="6457950" y="4767263"/>
            <a:ext cx="2057400" cy="273825"/>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9pPr>
          </a:lstStyle>
          <a:p>
            <a:pPr marL="0" lvl="0" indent="0" algn="r"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1 1 1 1 1">
  <p:cSld name="1_Title and Content 1 1 1 1 1">
    <p:bg>
      <p:bgPr>
        <a:solidFill>
          <a:schemeClr val="accent1"/>
        </a:solidFill>
        <a:effectLst/>
      </p:bgPr>
    </p:bg>
    <p:spTree>
      <p:nvGrpSpPr>
        <p:cNvPr id="1" name="Shape 137"/>
        <p:cNvGrpSpPr/>
        <p:nvPr/>
      </p:nvGrpSpPr>
      <p:grpSpPr>
        <a:xfrm>
          <a:off x="0" y="0"/>
          <a:ext cx="0" cy="0"/>
          <a:chOff x="0" y="0"/>
          <a:chExt cx="0" cy="0"/>
        </a:xfrm>
      </p:grpSpPr>
      <p:pic>
        <p:nvPicPr>
          <p:cNvPr id="138" name="Google Shape;138;p37" descr="arrow1.eps"/>
          <p:cNvPicPr preferRelativeResize="0"/>
          <p:nvPr/>
        </p:nvPicPr>
        <p:blipFill rotWithShape="1">
          <a:blip r:embed="rId2">
            <a:alphaModFix amt="43000"/>
          </a:blip>
          <a:srcRect/>
          <a:stretch/>
        </p:blipFill>
        <p:spPr>
          <a:xfrm>
            <a:off x="2100633" y="573494"/>
            <a:ext cx="2111944" cy="3581120"/>
          </a:xfrm>
          <a:prstGeom prst="rect">
            <a:avLst/>
          </a:prstGeom>
          <a:noFill/>
          <a:ln>
            <a:noFill/>
          </a:ln>
        </p:spPr>
      </p:pic>
      <p:pic>
        <p:nvPicPr>
          <p:cNvPr id="139" name="Google Shape;139;p37" descr="arrow1.eps"/>
          <p:cNvPicPr preferRelativeResize="0"/>
          <p:nvPr/>
        </p:nvPicPr>
        <p:blipFill rotWithShape="1">
          <a:blip r:embed="rId2">
            <a:alphaModFix amt="40000"/>
          </a:blip>
          <a:srcRect/>
          <a:stretch/>
        </p:blipFill>
        <p:spPr>
          <a:xfrm>
            <a:off x="3360263" y="573494"/>
            <a:ext cx="2111944" cy="3581120"/>
          </a:xfrm>
          <a:prstGeom prst="rect">
            <a:avLst/>
          </a:prstGeom>
          <a:noFill/>
          <a:ln>
            <a:noFill/>
          </a:ln>
        </p:spPr>
      </p:pic>
      <p:pic>
        <p:nvPicPr>
          <p:cNvPr id="140" name="Google Shape;140;p37" descr="arrow1.eps"/>
          <p:cNvPicPr preferRelativeResize="0"/>
          <p:nvPr/>
        </p:nvPicPr>
        <p:blipFill rotWithShape="1">
          <a:blip r:embed="rId2">
            <a:alphaModFix amt="58999"/>
          </a:blip>
          <a:srcRect/>
          <a:stretch/>
        </p:blipFill>
        <p:spPr>
          <a:xfrm>
            <a:off x="4689874" y="573494"/>
            <a:ext cx="2111944" cy="3581120"/>
          </a:xfrm>
          <a:prstGeom prst="rect">
            <a:avLst/>
          </a:prstGeom>
          <a:noFill/>
          <a:ln>
            <a:noFill/>
          </a:ln>
        </p:spPr>
      </p:pic>
      <p:sp>
        <p:nvSpPr>
          <p:cNvPr id="141" name="Google Shape;141;p37"/>
          <p:cNvSpPr/>
          <p:nvPr/>
        </p:nvSpPr>
        <p:spPr>
          <a:xfrm>
            <a:off x="0" y="-70597"/>
            <a:ext cx="9347599" cy="5214097"/>
          </a:xfrm>
          <a:prstGeom prst="rect">
            <a:avLst/>
          </a:prstGeom>
          <a:solidFill>
            <a:schemeClr val="lt2">
              <a:alpha val="94509"/>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5000" b="1" i="0" u="none" strike="noStrike" cap="none">
                <a:solidFill>
                  <a:schemeClr val="accent2"/>
                </a:solidFill>
                <a:latin typeface="Arial"/>
                <a:ea typeface="Arial"/>
                <a:cs typeface="Arial"/>
                <a:sym typeface="Arial"/>
              </a:rPr>
              <a:t>Assessment Options</a:t>
            </a:r>
            <a:endParaRPr sz="5000" b="1" i="0" u="none" strike="noStrike" cap="none">
              <a:solidFill>
                <a:schemeClr val="accent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20"/>
          <p:cNvSpPr/>
          <p:nvPr/>
        </p:nvSpPr>
        <p:spPr>
          <a:xfrm>
            <a:off x="0" y="0"/>
            <a:ext cx="9144000" cy="5143500"/>
          </a:xfrm>
          <a:prstGeom prst="rect">
            <a:avLst/>
          </a:prstGeom>
          <a:no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11" name="Google Shape;11;p20" descr="arrow1.eps"/>
          <p:cNvPicPr preferRelativeResize="0"/>
          <p:nvPr/>
        </p:nvPicPr>
        <p:blipFill rotWithShape="1">
          <a:blip r:embed="rId2">
            <a:alphaModFix amt="43000"/>
          </a:blip>
          <a:srcRect/>
          <a:stretch/>
        </p:blipFill>
        <p:spPr>
          <a:xfrm>
            <a:off x="1865452" y="628825"/>
            <a:ext cx="2111944" cy="3581120"/>
          </a:xfrm>
          <a:prstGeom prst="rect">
            <a:avLst/>
          </a:prstGeom>
          <a:noFill/>
          <a:ln>
            <a:noFill/>
          </a:ln>
        </p:spPr>
      </p:pic>
      <p:pic>
        <p:nvPicPr>
          <p:cNvPr id="12" name="Google Shape;12;p20" descr="arrow1.eps"/>
          <p:cNvPicPr preferRelativeResize="0"/>
          <p:nvPr/>
        </p:nvPicPr>
        <p:blipFill rotWithShape="1">
          <a:blip r:embed="rId2">
            <a:alphaModFix amt="43000"/>
          </a:blip>
          <a:srcRect/>
          <a:stretch/>
        </p:blipFill>
        <p:spPr>
          <a:xfrm>
            <a:off x="3044939" y="628825"/>
            <a:ext cx="2111944" cy="3581120"/>
          </a:xfrm>
          <a:prstGeom prst="rect">
            <a:avLst/>
          </a:prstGeom>
          <a:noFill/>
          <a:ln>
            <a:noFill/>
          </a:ln>
        </p:spPr>
      </p:pic>
      <p:pic>
        <p:nvPicPr>
          <p:cNvPr id="13" name="Google Shape;13;p20" descr="arrow1.eps"/>
          <p:cNvPicPr preferRelativeResize="0"/>
          <p:nvPr/>
        </p:nvPicPr>
        <p:blipFill rotWithShape="1">
          <a:blip r:embed="rId2">
            <a:alphaModFix amt="43000"/>
          </a:blip>
          <a:srcRect/>
          <a:stretch/>
        </p:blipFill>
        <p:spPr>
          <a:xfrm>
            <a:off x="4141402" y="628825"/>
            <a:ext cx="2111944" cy="358112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6"/>
        <p:cNvGrpSpPr/>
        <p:nvPr/>
      </p:nvGrpSpPr>
      <p:grpSpPr>
        <a:xfrm>
          <a:off x="0" y="0"/>
          <a:ext cx="0" cy="0"/>
          <a:chOff x="0" y="0"/>
          <a:chExt cx="0" cy="0"/>
        </a:xfrm>
      </p:grpSpPr>
      <p:sp>
        <p:nvSpPr>
          <p:cNvPr id="147" name="Google Shape;147;p3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48" name="Google Shape;148;p3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9" name="Google Shape;149;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0"/>
        <p:cNvGrpSpPr/>
        <p:nvPr/>
      </p:nvGrpSpPr>
      <p:grpSpPr>
        <a:xfrm>
          <a:off x="0" y="0"/>
          <a:ext cx="0" cy="0"/>
          <a:chOff x="0" y="0"/>
          <a:chExt cx="0" cy="0"/>
        </a:xfrm>
      </p:grpSpPr>
      <p:sp>
        <p:nvSpPr>
          <p:cNvPr id="151" name="Google Shape;151;p4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2" name="Google Shape;152;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3"/>
        <p:cNvGrpSpPr/>
        <p:nvPr/>
      </p:nvGrpSpPr>
      <p:grpSpPr>
        <a:xfrm>
          <a:off x="0" y="0"/>
          <a:ext cx="0" cy="0"/>
          <a:chOff x="0" y="0"/>
          <a:chExt cx="0" cy="0"/>
        </a:xfrm>
      </p:grpSpPr>
      <p:sp>
        <p:nvSpPr>
          <p:cNvPr id="154" name="Google Shape;154;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5" name="Google Shape;155;p4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56" name="Google Shape;156;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7"/>
        <p:cNvGrpSpPr/>
        <p:nvPr/>
      </p:nvGrpSpPr>
      <p:grpSpPr>
        <a:xfrm>
          <a:off x="0" y="0"/>
          <a:ext cx="0" cy="0"/>
          <a:chOff x="0" y="0"/>
          <a:chExt cx="0" cy="0"/>
        </a:xfrm>
      </p:grpSpPr>
      <p:sp>
        <p:nvSpPr>
          <p:cNvPr id="158" name="Google Shape;158;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9" name="Google Shape;159;p4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60" name="Google Shape;160;p4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61" name="Google Shape;161;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2"/>
        <p:cNvGrpSpPr/>
        <p:nvPr/>
      </p:nvGrpSpPr>
      <p:grpSpPr>
        <a:xfrm>
          <a:off x="0" y="0"/>
          <a:ext cx="0" cy="0"/>
          <a:chOff x="0" y="0"/>
          <a:chExt cx="0" cy="0"/>
        </a:xfrm>
      </p:grpSpPr>
      <p:sp>
        <p:nvSpPr>
          <p:cNvPr id="163" name="Google Shape;163;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4" name="Google Shape;164;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5"/>
        <p:cNvGrpSpPr/>
        <p:nvPr/>
      </p:nvGrpSpPr>
      <p:grpSpPr>
        <a:xfrm>
          <a:off x="0" y="0"/>
          <a:ext cx="0" cy="0"/>
          <a:chOff x="0" y="0"/>
          <a:chExt cx="0" cy="0"/>
        </a:xfrm>
      </p:grpSpPr>
      <p:sp>
        <p:nvSpPr>
          <p:cNvPr id="166" name="Google Shape;166;p4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67" name="Google Shape;167;p4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68" name="Google Shape;168;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9"/>
        <p:cNvGrpSpPr/>
        <p:nvPr/>
      </p:nvGrpSpPr>
      <p:grpSpPr>
        <a:xfrm>
          <a:off x="0" y="0"/>
          <a:ext cx="0" cy="0"/>
          <a:chOff x="0" y="0"/>
          <a:chExt cx="0" cy="0"/>
        </a:xfrm>
      </p:grpSpPr>
      <p:sp>
        <p:nvSpPr>
          <p:cNvPr id="170" name="Google Shape;170;p4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71" name="Google Shape;171;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2"/>
        <p:cNvGrpSpPr/>
        <p:nvPr/>
      </p:nvGrpSpPr>
      <p:grpSpPr>
        <a:xfrm>
          <a:off x="0" y="0"/>
          <a:ext cx="0" cy="0"/>
          <a:chOff x="0" y="0"/>
          <a:chExt cx="0" cy="0"/>
        </a:xfrm>
      </p:grpSpPr>
      <p:sp>
        <p:nvSpPr>
          <p:cNvPr id="173" name="Google Shape;173;p4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4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75" name="Google Shape;175;p4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76" name="Google Shape;176;p4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77" name="Google Shape;177;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8"/>
        <p:cNvGrpSpPr/>
        <p:nvPr/>
      </p:nvGrpSpPr>
      <p:grpSpPr>
        <a:xfrm>
          <a:off x="0" y="0"/>
          <a:ext cx="0" cy="0"/>
          <a:chOff x="0" y="0"/>
          <a:chExt cx="0" cy="0"/>
        </a:xfrm>
      </p:grpSpPr>
      <p:sp>
        <p:nvSpPr>
          <p:cNvPr id="179" name="Google Shape;179;p4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80" name="Google Shape;180;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1"/>
        <p:cNvGrpSpPr/>
        <p:nvPr/>
      </p:nvGrpSpPr>
      <p:grpSpPr>
        <a:xfrm>
          <a:off x="0" y="0"/>
          <a:ext cx="0" cy="0"/>
          <a:chOff x="0" y="0"/>
          <a:chExt cx="0" cy="0"/>
        </a:xfrm>
      </p:grpSpPr>
      <p:sp>
        <p:nvSpPr>
          <p:cNvPr id="182" name="Google Shape;182;p4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83" name="Google Shape;183;p4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84" name="Google Shape;184;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1 1 1 1">
  <p:cSld name="OBJECT_1_1_1_1">
    <p:spTree>
      <p:nvGrpSpPr>
        <p:cNvPr id="1" name="Shape 14"/>
        <p:cNvGrpSpPr/>
        <p:nvPr/>
      </p:nvGrpSpPr>
      <p:grpSpPr>
        <a:xfrm>
          <a:off x="0" y="0"/>
          <a:ext cx="0" cy="0"/>
          <a:chOff x="0" y="0"/>
          <a:chExt cx="0" cy="0"/>
        </a:xfrm>
      </p:grpSpPr>
      <p:sp>
        <p:nvSpPr>
          <p:cNvPr id="15" name="Google Shape;15;p21"/>
          <p:cNvSpPr/>
          <p:nvPr/>
        </p:nvSpPr>
        <p:spPr>
          <a:xfrm>
            <a:off x="0" y="0"/>
            <a:ext cx="9144000" cy="5143500"/>
          </a:xfrm>
          <a:prstGeom prst="rect">
            <a:avLst/>
          </a:prstGeom>
          <a:solidFill>
            <a:srgbClr val="86BA2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6" name="Google Shape;16;p21"/>
          <p:cNvSpPr txBox="1"/>
          <p:nvPr/>
        </p:nvSpPr>
        <p:spPr>
          <a:xfrm>
            <a:off x="553313" y="733181"/>
            <a:ext cx="7599825" cy="379035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5000"/>
              <a:buFont typeface="Arial"/>
              <a:buNone/>
            </a:pPr>
            <a:endParaRPr sz="6000" b="1" i="0" u="none" strike="noStrike" cap="none">
              <a:solidFill>
                <a:schemeClr val="lt1"/>
              </a:solidFill>
              <a:latin typeface="Arial"/>
              <a:ea typeface="Arial"/>
              <a:cs typeface="Arial"/>
              <a:sym typeface="Arial"/>
            </a:endParaRPr>
          </a:p>
        </p:txBody>
      </p:sp>
      <p:sp>
        <p:nvSpPr>
          <p:cNvPr id="17" name="Google Shape;17;p21"/>
          <p:cNvSpPr txBox="1">
            <a:spLocks noGrp="1"/>
          </p:cNvSpPr>
          <p:nvPr>
            <p:ph type="sldNum" idx="12"/>
          </p:nvPr>
        </p:nvSpPr>
        <p:spPr>
          <a:xfrm>
            <a:off x="6457950" y="4767263"/>
            <a:ext cx="2057400" cy="273825"/>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D8D8D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D8D8D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D8D8D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D8D8D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D8D8D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D8D8D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D8D8D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D8D8D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D8D8D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5"/>
        <p:cNvGrpSpPr/>
        <p:nvPr/>
      </p:nvGrpSpPr>
      <p:grpSpPr>
        <a:xfrm>
          <a:off x="0" y="0"/>
          <a:ext cx="0" cy="0"/>
          <a:chOff x="0" y="0"/>
          <a:chExt cx="0" cy="0"/>
        </a:xfrm>
      </p:grpSpPr>
      <p:sp>
        <p:nvSpPr>
          <p:cNvPr id="186" name="Google Shape;186;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22"/>
          <p:cNvSpPr/>
          <p:nvPr/>
        </p:nvSpPr>
        <p:spPr>
          <a:xfrm>
            <a:off x="0" y="0"/>
            <a:ext cx="9144000" cy="1126501"/>
          </a:xfrm>
          <a:prstGeom prst="rect">
            <a:avLst/>
          </a:prstGeom>
          <a:solidFill>
            <a:srgbClr val="0098D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0" name="Google Shape;20;p22"/>
          <p:cNvSpPr txBox="1"/>
          <p:nvPr/>
        </p:nvSpPr>
        <p:spPr>
          <a:xfrm>
            <a:off x="622481" y="225300"/>
            <a:ext cx="7599825" cy="947398"/>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5000"/>
              <a:buFont typeface="Arial"/>
              <a:buNone/>
            </a:pPr>
            <a:r>
              <a:rPr lang="en" sz="5000" b="0" i="0" u="none" strike="noStrike" cap="none">
                <a:solidFill>
                  <a:schemeClr val="lt1"/>
                </a:solidFill>
                <a:latin typeface="Arial"/>
                <a:ea typeface="Arial"/>
                <a:cs typeface="Arial"/>
                <a:sym typeface="Arial"/>
              </a:rPr>
              <a:t>Engage</a:t>
            </a:r>
            <a:endParaRPr sz="5000" b="0" i="0" u="none" strike="noStrike" cap="none">
              <a:solidFill>
                <a:schemeClr val="lt1"/>
              </a:solidFill>
              <a:latin typeface="Arial"/>
              <a:ea typeface="Arial"/>
              <a:cs typeface="Arial"/>
              <a:sym typeface="Arial"/>
            </a:endParaRPr>
          </a:p>
        </p:txBody>
      </p:sp>
      <p:sp>
        <p:nvSpPr>
          <p:cNvPr id="21" name="Google Shape;21;p22"/>
          <p:cNvSpPr txBox="1"/>
          <p:nvPr/>
        </p:nvSpPr>
        <p:spPr>
          <a:xfrm>
            <a:off x="622481" y="1488546"/>
            <a:ext cx="7599825" cy="24832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4900"/>
              <a:buFont typeface="Arial"/>
              <a:buNone/>
            </a:pPr>
            <a:endParaRPr sz="4900" b="0" i="0" u="none" strike="noStrike" cap="none">
              <a:solidFill>
                <a:srgbClr val="949593"/>
              </a:solidFill>
              <a:latin typeface="Arial"/>
              <a:ea typeface="Arial"/>
              <a:cs typeface="Arial"/>
              <a:sym typeface="Arial"/>
            </a:endParaRPr>
          </a:p>
        </p:txBody>
      </p:sp>
      <p:sp>
        <p:nvSpPr>
          <p:cNvPr id="22" name="Google Shape;22;p22"/>
          <p:cNvSpPr txBox="1">
            <a:spLocks noGrp="1"/>
          </p:cNvSpPr>
          <p:nvPr>
            <p:ph type="sldNum" idx="12"/>
          </p:nvPr>
        </p:nvSpPr>
        <p:spPr>
          <a:xfrm>
            <a:off x="6457950" y="4767263"/>
            <a:ext cx="2057400" cy="273825"/>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9pPr>
          </a:lstStyle>
          <a:p>
            <a:pPr marL="0" lvl="0" indent="0" algn="r"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D9EAD3"/>
        </a:solidFill>
        <a:effectLst/>
      </p:bgPr>
    </p:bg>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5" name="Google Shape;25;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6" name="Google Shape;26;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1 1">
  <p:cSld name="OBJECT_1_1">
    <p:spTree>
      <p:nvGrpSpPr>
        <p:cNvPr id="1" name="Shape 27"/>
        <p:cNvGrpSpPr/>
        <p:nvPr/>
      </p:nvGrpSpPr>
      <p:grpSpPr>
        <a:xfrm>
          <a:off x="0" y="0"/>
          <a:ext cx="0" cy="0"/>
          <a:chOff x="0" y="0"/>
          <a:chExt cx="0" cy="0"/>
        </a:xfrm>
      </p:grpSpPr>
      <p:sp>
        <p:nvSpPr>
          <p:cNvPr id="28" name="Google Shape;28;p24"/>
          <p:cNvSpPr/>
          <p:nvPr/>
        </p:nvSpPr>
        <p:spPr>
          <a:xfrm>
            <a:off x="0" y="0"/>
            <a:ext cx="9144000" cy="1126575"/>
          </a:xfrm>
          <a:prstGeom prst="rect">
            <a:avLst/>
          </a:prstGeom>
          <a:solidFill>
            <a:srgbClr val="86BA2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9" name="Google Shape;29;p24"/>
          <p:cNvSpPr txBox="1"/>
          <p:nvPr/>
        </p:nvSpPr>
        <p:spPr>
          <a:xfrm>
            <a:off x="553312" y="1488544"/>
            <a:ext cx="7599825" cy="94747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5000"/>
              <a:buFont typeface="Arial"/>
              <a:buNone/>
            </a:pPr>
            <a:r>
              <a:rPr lang="en" sz="5000" b="0" i="0" u="none" strike="noStrike" cap="none">
                <a:solidFill>
                  <a:schemeClr val="lt1"/>
                </a:solidFill>
                <a:latin typeface="Arial"/>
                <a:ea typeface="Arial"/>
                <a:cs typeface="Arial"/>
                <a:sym typeface="Arial"/>
              </a:rPr>
              <a:t>Explore</a:t>
            </a:r>
            <a:endParaRPr sz="5000" b="0" i="0" u="none" strike="noStrike" cap="none">
              <a:solidFill>
                <a:schemeClr val="lt1"/>
              </a:solidFill>
              <a:latin typeface="Arial"/>
              <a:ea typeface="Arial"/>
              <a:cs typeface="Arial"/>
              <a:sym typeface="Arial"/>
            </a:endParaRPr>
          </a:p>
        </p:txBody>
      </p:sp>
      <p:sp>
        <p:nvSpPr>
          <p:cNvPr id="30" name="Google Shape;30;p24"/>
          <p:cNvSpPr txBox="1"/>
          <p:nvPr/>
        </p:nvSpPr>
        <p:spPr>
          <a:xfrm>
            <a:off x="622481" y="1488546"/>
            <a:ext cx="7599825" cy="24833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4900"/>
              <a:buFont typeface="Arial"/>
              <a:buNone/>
            </a:pPr>
            <a:endParaRPr sz="4900" b="0" i="0" u="none" strike="noStrike" cap="none">
              <a:solidFill>
                <a:srgbClr val="949593"/>
              </a:solidFill>
              <a:latin typeface="Arial"/>
              <a:ea typeface="Arial"/>
              <a:cs typeface="Arial"/>
              <a:sym typeface="Arial"/>
            </a:endParaRPr>
          </a:p>
        </p:txBody>
      </p:sp>
      <p:sp>
        <p:nvSpPr>
          <p:cNvPr id="31" name="Google Shape;31;p24"/>
          <p:cNvSpPr txBox="1"/>
          <p:nvPr/>
        </p:nvSpPr>
        <p:spPr>
          <a:xfrm>
            <a:off x="442631" y="179100"/>
            <a:ext cx="7599825" cy="94747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5000"/>
              <a:buFont typeface="Arial"/>
              <a:buNone/>
            </a:pPr>
            <a:r>
              <a:rPr lang="en" sz="5000" b="0" i="0" u="none" strike="noStrike" cap="none">
                <a:solidFill>
                  <a:schemeClr val="lt1"/>
                </a:solidFill>
                <a:latin typeface="Arial"/>
                <a:ea typeface="Arial"/>
                <a:cs typeface="Arial"/>
                <a:sym typeface="Arial"/>
              </a:rPr>
              <a:t>Reflect and Discuss</a:t>
            </a:r>
            <a:endParaRPr sz="50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1 1 1 1 1">
  <p:cSld name="1_Title and Content 1 1 1 1 1 2">
    <p:bg>
      <p:bgPr>
        <a:solidFill>
          <a:schemeClr val="lt1"/>
        </a:solidFill>
        <a:effectLst/>
      </p:bgPr>
    </p:bg>
    <p:spTree>
      <p:nvGrpSpPr>
        <p:cNvPr id="1" name="Shape 32"/>
        <p:cNvGrpSpPr/>
        <p:nvPr/>
      </p:nvGrpSpPr>
      <p:grpSpPr>
        <a:xfrm>
          <a:off x="0" y="0"/>
          <a:ext cx="0" cy="0"/>
          <a:chOff x="0" y="0"/>
          <a:chExt cx="0" cy="0"/>
        </a:xfrm>
      </p:grpSpPr>
      <p:sp>
        <p:nvSpPr>
          <p:cNvPr id="33" name="Google Shape;33;p25"/>
          <p:cNvSpPr/>
          <p:nvPr/>
        </p:nvSpPr>
        <p:spPr>
          <a:xfrm rot="151841">
            <a:off x="3178673" y="152474"/>
            <a:ext cx="1324546" cy="1131940"/>
          </a:xfrm>
          <a:prstGeom prst="rect">
            <a:avLst/>
          </a:prstGeom>
          <a:solidFill>
            <a:srgbClr val="EDEDE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4" name="Google Shape;34;p25"/>
          <p:cNvSpPr/>
          <p:nvPr/>
        </p:nvSpPr>
        <p:spPr>
          <a:xfrm>
            <a:off x="4687361" y="152234"/>
            <a:ext cx="1324623" cy="1131509"/>
          </a:xfrm>
          <a:prstGeom prst="rect">
            <a:avLst/>
          </a:prstGeom>
          <a:solidFill>
            <a:srgbClr val="FBE4D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5" name="Google Shape;35;p25"/>
          <p:cNvSpPr/>
          <p:nvPr/>
        </p:nvSpPr>
        <p:spPr>
          <a:xfrm rot="151841">
            <a:off x="6100512" y="152474"/>
            <a:ext cx="1324546" cy="1131940"/>
          </a:xfrm>
          <a:prstGeom prst="rect">
            <a:avLst/>
          </a:prstGeom>
          <a:solidFill>
            <a:srgbClr val="EDEDE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6" name="Google Shape;36;p25"/>
          <p:cNvSpPr/>
          <p:nvPr/>
        </p:nvSpPr>
        <p:spPr>
          <a:xfrm>
            <a:off x="7609200" y="152234"/>
            <a:ext cx="1324623" cy="1131509"/>
          </a:xfrm>
          <a:prstGeom prst="rect">
            <a:avLst/>
          </a:prstGeom>
          <a:solidFill>
            <a:srgbClr val="E1EF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7" name="Google Shape;37;p25"/>
          <p:cNvSpPr/>
          <p:nvPr/>
        </p:nvSpPr>
        <p:spPr>
          <a:xfrm rot="151841">
            <a:off x="1700761" y="152474"/>
            <a:ext cx="1324546" cy="1131940"/>
          </a:xfrm>
          <a:prstGeom prst="rect">
            <a:avLst/>
          </a:prstGeom>
          <a:solidFill>
            <a:srgbClr val="FFF2C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8" name="Google Shape;38;p25"/>
          <p:cNvSpPr/>
          <p:nvPr/>
        </p:nvSpPr>
        <p:spPr>
          <a:xfrm>
            <a:off x="194608" y="152234"/>
            <a:ext cx="1324623" cy="1131509"/>
          </a:xfrm>
          <a:prstGeom prst="rect">
            <a:avLst/>
          </a:prstGeom>
          <a:solidFill>
            <a:srgbClr val="E1EF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9" name="Google Shape;39;p25"/>
          <p:cNvSpPr/>
          <p:nvPr/>
        </p:nvSpPr>
        <p:spPr>
          <a:xfrm rot="151841">
            <a:off x="3178673" y="2622196"/>
            <a:ext cx="1324546" cy="1131940"/>
          </a:xfrm>
          <a:prstGeom prst="rect">
            <a:avLst/>
          </a:prstGeom>
          <a:solidFill>
            <a:srgbClr val="FBE4D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0" name="Google Shape;40;p25"/>
          <p:cNvSpPr/>
          <p:nvPr/>
        </p:nvSpPr>
        <p:spPr>
          <a:xfrm>
            <a:off x="4687361" y="2621957"/>
            <a:ext cx="1324623" cy="1131509"/>
          </a:xfrm>
          <a:prstGeom prst="rect">
            <a:avLst/>
          </a:prstGeom>
          <a:solidFill>
            <a:srgbClr val="E1EF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1" name="Google Shape;41;p25"/>
          <p:cNvSpPr/>
          <p:nvPr/>
        </p:nvSpPr>
        <p:spPr>
          <a:xfrm rot="151841">
            <a:off x="6100512" y="2622196"/>
            <a:ext cx="1324546" cy="1131940"/>
          </a:xfrm>
          <a:prstGeom prst="rect">
            <a:avLst/>
          </a:prstGeom>
          <a:solidFill>
            <a:srgbClr val="FFF2C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2" name="Google Shape;42;p25"/>
          <p:cNvSpPr/>
          <p:nvPr/>
        </p:nvSpPr>
        <p:spPr>
          <a:xfrm>
            <a:off x="7609200" y="2621957"/>
            <a:ext cx="1324623" cy="1131509"/>
          </a:xfrm>
          <a:prstGeom prst="rect">
            <a:avLst/>
          </a:prstGeom>
          <a:solidFill>
            <a:srgbClr val="E1EF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3" name="Google Shape;43;p25"/>
          <p:cNvSpPr/>
          <p:nvPr/>
        </p:nvSpPr>
        <p:spPr>
          <a:xfrm rot="151841">
            <a:off x="3293908" y="3844127"/>
            <a:ext cx="1324546" cy="1131940"/>
          </a:xfrm>
          <a:prstGeom prst="rect">
            <a:avLst/>
          </a:prstGeom>
          <a:solidFill>
            <a:srgbClr val="EDEDE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4" name="Google Shape;44;p25"/>
          <p:cNvSpPr/>
          <p:nvPr/>
        </p:nvSpPr>
        <p:spPr>
          <a:xfrm>
            <a:off x="4802597" y="3843887"/>
            <a:ext cx="1324623" cy="1131509"/>
          </a:xfrm>
          <a:prstGeom prst="rect">
            <a:avLst/>
          </a:prstGeom>
          <a:solidFill>
            <a:srgbClr val="FBE4D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5" name="Google Shape;45;p25"/>
          <p:cNvSpPr/>
          <p:nvPr/>
        </p:nvSpPr>
        <p:spPr>
          <a:xfrm rot="151841">
            <a:off x="6215747" y="3844127"/>
            <a:ext cx="1324546" cy="1131940"/>
          </a:xfrm>
          <a:prstGeom prst="rect">
            <a:avLst/>
          </a:prstGeom>
          <a:solidFill>
            <a:srgbClr val="EDEDE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6" name="Google Shape;46;p25"/>
          <p:cNvSpPr/>
          <p:nvPr/>
        </p:nvSpPr>
        <p:spPr>
          <a:xfrm>
            <a:off x="7724435" y="3843887"/>
            <a:ext cx="1324623" cy="1131509"/>
          </a:xfrm>
          <a:prstGeom prst="rect">
            <a:avLst/>
          </a:prstGeom>
          <a:solidFill>
            <a:srgbClr val="E1EF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7" name="Google Shape;47;p25"/>
          <p:cNvSpPr/>
          <p:nvPr/>
        </p:nvSpPr>
        <p:spPr>
          <a:xfrm rot="151841">
            <a:off x="3178673" y="1435914"/>
            <a:ext cx="1324546" cy="1131940"/>
          </a:xfrm>
          <a:prstGeom prst="rect">
            <a:avLst/>
          </a:prstGeom>
          <a:solidFill>
            <a:srgbClr val="EDEDE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8" name="Google Shape;48;p25"/>
          <p:cNvSpPr/>
          <p:nvPr/>
        </p:nvSpPr>
        <p:spPr>
          <a:xfrm>
            <a:off x="4687361" y="1435673"/>
            <a:ext cx="1324623" cy="1131509"/>
          </a:xfrm>
          <a:prstGeom prst="rect">
            <a:avLst/>
          </a:prstGeom>
          <a:solidFill>
            <a:srgbClr val="FFF2C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9" name="Google Shape;49;p25"/>
          <p:cNvSpPr/>
          <p:nvPr/>
        </p:nvSpPr>
        <p:spPr>
          <a:xfrm rot="151841">
            <a:off x="6100512" y="1435914"/>
            <a:ext cx="1324546" cy="1131940"/>
          </a:xfrm>
          <a:prstGeom prst="rect">
            <a:avLst/>
          </a:prstGeom>
          <a:solidFill>
            <a:srgbClr val="EDEDE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0" name="Google Shape;50;p25"/>
          <p:cNvSpPr/>
          <p:nvPr/>
        </p:nvSpPr>
        <p:spPr>
          <a:xfrm>
            <a:off x="7609200" y="1435673"/>
            <a:ext cx="1324623" cy="1131509"/>
          </a:xfrm>
          <a:prstGeom prst="rect">
            <a:avLst/>
          </a:prstGeom>
          <a:solidFill>
            <a:srgbClr val="FFF2C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1" name="Google Shape;51;p25"/>
          <p:cNvSpPr/>
          <p:nvPr/>
        </p:nvSpPr>
        <p:spPr>
          <a:xfrm rot="151841">
            <a:off x="1700761" y="2622196"/>
            <a:ext cx="1324546" cy="1131940"/>
          </a:xfrm>
          <a:prstGeom prst="rect">
            <a:avLst/>
          </a:prstGeom>
          <a:solidFill>
            <a:srgbClr val="FBE4D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2" name="Google Shape;52;p25"/>
          <p:cNvSpPr/>
          <p:nvPr/>
        </p:nvSpPr>
        <p:spPr>
          <a:xfrm rot="151841">
            <a:off x="1815996" y="3844127"/>
            <a:ext cx="1324546" cy="1131940"/>
          </a:xfrm>
          <a:prstGeom prst="rect">
            <a:avLst/>
          </a:prstGeom>
          <a:solidFill>
            <a:srgbClr val="FFF2C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3" name="Google Shape;53;p25"/>
          <p:cNvSpPr/>
          <p:nvPr/>
        </p:nvSpPr>
        <p:spPr>
          <a:xfrm rot="151841">
            <a:off x="1700761" y="1435914"/>
            <a:ext cx="1324546" cy="1131940"/>
          </a:xfrm>
          <a:prstGeom prst="rect">
            <a:avLst/>
          </a:prstGeom>
          <a:solidFill>
            <a:srgbClr val="E1EF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4" name="Google Shape;54;p25"/>
          <p:cNvSpPr/>
          <p:nvPr/>
        </p:nvSpPr>
        <p:spPr>
          <a:xfrm>
            <a:off x="309843" y="2657603"/>
            <a:ext cx="1324623" cy="1131509"/>
          </a:xfrm>
          <a:prstGeom prst="rect">
            <a:avLst/>
          </a:prstGeom>
          <a:solidFill>
            <a:srgbClr val="FFF2C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5" name="Google Shape;55;p25"/>
          <p:cNvSpPr/>
          <p:nvPr/>
        </p:nvSpPr>
        <p:spPr>
          <a:xfrm>
            <a:off x="309843" y="3843887"/>
            <a:ext cx="1324623" cy="1131509"/>
          </a:xfrm>
          <a:prstGeom prst="rect">
            <a:avLst/>
          </a:prstGeom>
          <a:solidFill>
            <a:srgbClr val="E1EF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6" name="Google Shape;56;p25"/>
          <p:cNvSpPr/>
          <p:nvPr/>
        </p:nvSpPr>
        <p:spPr>
          <a:xfrm>
            <a:off x="309843" y="1471319"/>
            <a:ext cx="1324623" cy="1131509"/>
          </a:xfrm>
          <a:prstGeom prst="rect">
            <a:avLst/>
          </a:prstGeom>
          <a:solidFill>
            <a:srgbClr val="FBE4D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7" name="Google Shape;57;p25"/>
          <p:cNvSpPr txBox="1"/>
          <p:nvPr/>
        </p:nvSpPr>
        <p:spPr>
          <a:xfrm>
            <a:off x="401175" y="2324050"/>
            <a:ext cx="8433000" cy="24906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Clr>
                <a:srgbClr val="000000"/>
              </a:buClr>
              <a:buSzPts val="4500"/>
              <a:buFont typeface="Arial"/>
              <a:buNone/>
            </a:pPr>
            <a:r>
              <a:rPr lang="en" sz="4200" b="0" i="0" u="none" strike="noStrike" cap="none">
                <a:solidFill>
                  <a:srgbClr val="9B9B9B"/>
                </a:solidFill>
                <a:latin typeface="Arial"/>
                <a:ea typeface="Arial"/>
                <a:cs typeface="Arial"/>
                <a:sym typeface="Arial"/>
              </a:rPr>
              <a:t>What questions do you have about living things?</a:t>
            </a:r>
            <a:endParaRPr sz="800" b="0" i="0" u="none" strike="noStrike" cap="none">
              <a:solidFill>
                <a:srgbClr val="000000"/>
              </a:solidFill>
              <a:latin typeface="Arial"/>
              <a:ea typeface="Arial"/>
              <a:cs typeface="Arial"/>
              <a:sym typeface="Arial"/>
            </a:endParaRPr>
          </a:p>
          <a:p>
            <a:pPr marL="0" marR="0" lvl="0" indent="0" algn="ctr" rtl="0">
              <a:lnSpc>
                <a:spcPct val="90000"/>
              </a:lnSpc>
              <a:spcBef>
                <a:spcPts val="1400"/>
              </a:spcBef>
              <a:spcAft>
                <a:spcPts val="0"/>
              </a:spcAft>
              <a:buClr>
                <a:srgbClr val="000000"/>
              </a:buClr>
              <a:buSzPts val="4500"/>
              <a:buFont typeface="Arial"/>
              <a:buNone/>
            </a:pPr>
            <a:r>
              <a:rPr lang="en" sz="4500" b="0" i="0" u="none" strike="noStrike" cap="none">
                <a:solidFill>
                  <a:srgbClr val="9B9B9B"/>
                </a:solidFill>
                <a:latin typeface="Arial"/>
                <a:ea typeface="Arial"/>
                <a:cs typeface="Arial"/>
                <a:sym typeface="Arial"/>
              </a:rPr>
              <a:t>What questions have been answered? </a:t>
            </a:r>
            <a:endParaRPr sz="1100" b="0" i="0" u="none" strike="noStrike" cap="none">
              <a:solidFill>
                <a:srgbClr val="000000"/>
              </a:solidFill>
              <a:latin typeface="Arial"/>
              <a:ea typeface="Arial"/>
              <a:cs typeface="Arial"/>
              <a:sym typeface="Arial"/>
            </a:endParaRPr>
          </a:p>
        </p:txBody>
      </p:sp>
      <p:sp>
        <p:nvSpPr>
          <p:cNvPr id="58" name="Google Shape;58;p25"/>
          <p:cNvSpPr txBox="1"/>
          <p:nvPr/>
        </p:nvSpPr>
        <p:spPr>
          <a:xfrm>
            <a:off x="8477250" y="4521169"/>
            <a:ext cx="801600" cy="4002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1700" b="1" i="0" u="none" strike="noStrike" cap="none">
              <a:solidFill>
                <a:srgbClr val="666666"/>
              </a:solidFill>
              <a:latin typeface="Arial"/>
              <a:ea typeface="Arial"/>
              <a:cs typeface="Arial"/>
              <a:sym typeface="Arial"/>
            </a:endParaRPr>
          </a:p>
        </p:txBody>
      </p:sp>
      <p:sp>
        <p:nvSpPr>
          <p:cNvPr id="59" name="Google Shape;59;p25"/>
          <p:cNvSpPr txBox="1"/>
          <p:nvPr/>
        </p:nvSpPr>
        <p:spPr>
          <a:xfrm>
            <a:off x="0" y="594341"/>
            <a:ext cx="9144000" cy="1280111"/>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600"/>
              <a:buFont typeface="Arial"/>
              <a:buNone/>
            </a:pPr>
            <a:r>
              <a:rPr lang="en" sz="8600" b="1" i="0" u="none" strike="noStrike" cap="none">
                <a:solidFill>
                  <a:schemeClr val="accent2"/>
                </a:solidFill>
                <a:latin typeface="Arial"/>
                <a:ea typeface="Arial"/>
                <a:cs typeface="Arial"/>
                <a:sym typeface="Arial"/>
              </a:rPr>
              <a:t>DQB</a:t>
            </a:r>
            <a:endParaRPr sz="2400" b="1" i="0" u="none" strike="noStrike" cap="none">
              <a:solidFill>
                <a:schemeClr val="accent2"/>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1 1 1 1 1">
  <p:cSld name="1_Title and Content 1 1 1 1 1 2_1">
    <p:bg>
      <p:bgPr>
        <a:solidFill>
          <a:schemeClr val="lt1"/>
        </a:solidFill>
        <a:effectLst/>
      </p:bgPr>
    </p:bg>
    <p:spTree>
      <p:nvGrpSpPr>
        <p:cNvPr id="1" name="Shape 60"/>
        <p:cNvGrpSpPr/>
        <p:nvPr/>
      </p:nvGrpSpPr>
      <p:grpSpPr>
        <a:xfrm>
          <a:off x="0" y="0"/>
          <a:ext cx="0" cy="0"/>
          <a:chOff x="0" y="0"/>
          <a:chExt cx="0" cy="0"/>
        </a:xfrm>
      </p:grpSpPr>
      <p:sp>
        <p:nvSpPr>
          <p:cNvPr id="61" name="Google Shape;61;p26"/>
          <p:cNvSpPr/>
          <p:nvPr/>
        </p:nvSpPr>
        <p:spPr>
          <a:xfrm rot="151876">
            <a:off x="3178612" y="152479"/>
            <a:ext cx="1324592" cy="1131809"/>
          </a:xfrm>
          <a:prstGeom prst="rect">
            <a:avLst/>
          </a:prstGeom>
          <a:solidFill>
            <a:srgbClr val="EDEDE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2" name="Google Shape;62;p26"/>
          <p:cNvSpPr/>
          <p:nvPr/>
        </p:nvSpPr>
        <p:spPr>
          <a:xfrm>
            <a:off x="4687361" y="152234"/>
            <a:ext cx="1324500" cy="1131600"/>
          </a:xfrm>
          <a:prstGeom prst="rect">
            <a:avLst/>
          </a:prstGeom>
          <a:solidFill>
            <a:srgbClr val="FBE4D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3" name="Google Shape;63;p26"/>
          <p:cNvSpPr/>
          <p:nvPr/>
        </p:nvSpPr>
        <p:spPr>
          <a:xfrm rot="151876">
            <a:off x="6100452" y="152479"/>
            <a:ext cx="1324592" cy="1131809"/>
          </a:xfrm>
          <a:prstGeom prst="rect">
            <a:avLst/>
          </a:prstGeom>
          <a:solidFill>
            <a:srgbClr val="EDEDE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4" name="Google Shape;64;p26"/>
          <p:cNvSpPr/>
          <p:nvPr/>
        </p:nvSpPr>
        <p:spPr>
          <a:xfrm>
            <a:off x="7609200" y="152234"/>
            <a:ext cx="1324500" cy="1131600"/>
          </a:xfrm>
          <a:prstGeom prst="rect">
            <a:avLst/>
          </a:prstGeom>
          <a:solidFill>
            <a:srgbClr val="E1EF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5" name="Google Shape;65;p26"/>
          <p:cNvSpPr/>
          <p:nvPr/>
        </p:nvSpPr>
        <p:spPr>
          <a:xfrm rot="151876">
            <a:off x="1700701" y="152479"/>
            <a:ext cx="1324592" cy="1131809"/>
          </a:xfrm>
          <a:prstGeom prst="rect">
            <a:avLst/>
          </a:prstGeom>
          <a:solidFill>
            <a:srgbClr val="FFF2C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6" name="Google Shape;66;p26"/>
          <p:cNvSpPr/>
          <p:nvPr/>
        </p:nvSpPr>
        <p:spPr>
          <a:xfrm>
            <a:off x="194608" y="152234"/>
            <a:ext cx="1324500" cy="1131600"/>
          </a:xfrm>
          <a:prstGeom prst="rect">
            <a:avLst/>
          </a:prstGeom>
          <a:solidFill>
            <a:srgbClr val="E1EF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7" name="Google Shape;67;p26"/>
          <p:cNvSpPr/>
          <p:nvPr/>
        </p:nvSpPr>
        <p:spPr>
          <a:xfrm rot="151876">
            <a:off x="3178612" y="2622201"/>
            <a:ext cx="1324592" cy="1131809"/>
          </a:xfrm>
          <a:prstGeom prst="rect">
            <a:avLst/>
          </a:prstGeom>
          <a:solidFill>
            <a:srgbClr val="FBE4D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8" name="Google Shape;68;p26"/>
          <p:cNvSpPr/>
          <p:nvPr/>
        </p:nvSpPr>
        <p:spPr>
          <a:xfrm>
            <a:off x="4687361" y="2621957"/>
            <a:ext cx="1324500" cy="1131600"/>
          </a:xfrm>
          <a:prstGeom prst="rect">
            <a:avLst/>
          </a:prstGeom>
          <a:solidFill>
            <a:srgbClr val="E1EF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9" name="Google Shape;69;p26"/>
          <p:cNvSpPr/>
          <p:nvPr/>
        </p:nvSpPr>
        <p:spPr>
          <a:xfrm rot="151876">
            <a:off x="6100452" y="2622201"/>
            <a:ext cx="1324592" cy="1131809"/>
          </a:xfrm>
          <a:prstGeom prst="rect">
            <a:avLst/>
          </a:prstGeom>
          <a:solidFill>
            <a:srgbClr val="FFF2C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0" name="Google Shape;70;p26"/>
          <p:cNvSpPr/>
          <p:nvPr/>
        </p:nvSpPr>
        <p:spPr>
          <a:xfrm>
            <a:off x="7609200" y="2621957"/>
            <a:ext cx="1324500" cy="1131600"/>
          </a:xfrm>
          <a:prstGeom prst="rect">
            <a:avLst/>
          </a:prstGeom>
          <a:solidFill>
            <a:srgbClr val="E1EF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1" name="Google Shape;71;p26"/>
          <p:cNvSpPr/>
          <p:nvPr/>
        </p:nvSpPr>
        <p:spPr>
          <a:xfrm rot="151876">
            <a:off x="3293847" y="3844132"/>
            <a:ext cx="1324592" cy="1131809"/>
          </a:xfrm>
          <a:prstGeom prst="rect">
            <a:avLst/>
          </a:prstGeom>
          <a:solidFill>
            <a:srgbClr val="EDEDE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2" name="Google Shape;72;p26"/>
          <p:cNvSpPr/>
          <p:nvPr/>
        </p:nvSpPr>
        <p:spPr>
          <a:xfrm>
            <a:off x="4802597" y="3843887"/>
            <a:ext cx="1324500" cy="1131600"/>
          </a:xfrm>
          <a:prstGeom prst="rect">
            <a:avLst/>
          </a:prstGeom>
          <a:solidFill>
            <a:srgbClr val="FBE4D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3" name="Google Shape;73;p26"/>
          <p:cNvSpPr/>
          <p:nvPr/>
        </p:nvSpPr>
        <p:spPr>
          <a:xfrm rot="151876">
            <a:off x="6215687" y="3844132"/>
            <a:ext cx="1324592" cy="1131809"/>
          </a:xfrm>
          <a:prstGeom prst="rect">
            <a:avLst/>
          </a:prstGeom>
          <a:solidFill>
            <a:srgbClr val="EDEDE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4" name="Google Shape;74;p26"/>
          <p:cNvSpPr/>
          <p:nvPr/>
        </p:nvSpPr>
        <p:spPr>
          <a:xfrm>
            <a:off x="7724435" y="3843887"/>
            <a:ext cx="1324500" cy="1131600"/>
          </a:xfrm>
          <a:prstGeom prst="rect">
            <a:avLst/>
          </a:prstGeom>
          <a:solidFill>
            <a:srgbClr val="E1EF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5" name="Google Shape;75;p26"/>
          <p:cNvSpPr/>
          <p:nvPr/>
        </p:nvSpPr>
        <p:spPr>
          <a:xfrm rot="151876">
            <a:off x="3178612" y="1435919"/>
            <a:ext cx="1324592" cy="1131809"/>
          </a:xfrm>
          <a:prstGeom prst="rect">
            <a:avLst/>
          </a:prstGeom>
          <a:solidFill>
            <a:srgbClr val="EDEDE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6" name="Google Shape;76;p26"/>
          <p:cNvSpPr/>
          <p:nvPr/>
        </p:nvSpPr>
        <p:spPr>
          <a:xfrm>
            <a:off x="4687361" y="1435673"/>
            <a:ext cx="1324500" cy="1131600"/>
          </a:xfrm>
          <a:prstGeom prst="rect">
            <a:avLst/>
          </a:prstGeom>
          <a:solidFill>
            <a:srgbClr val="FFF2C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7" name="Google Shape;77;p26"/>
          <p:cNvSpPr/>
          <p:nvPr/>
        </p:nvSpPr>
        <p:spPr>
          <a:xfrm rot="151876">
            <a:off x="6100452" y="1435919"/>
            <a:ext cx="1324592" cy="1131809"/>
          </a:xfrm>
          <a:prstGeom prst="rect">
            <a:avLst/>
          </a:prstGeom>
          <a:solidFill>
            <a:srgbClr val="EDEDE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8" name="Google Shape;78;p26"/>
          <p:cNvSpPr/>
          <p:nvPr/>
        </p:nvSpPr>
        <p:spPr>
          <a:xfrm>
            <a:off x="7609200" y="1435673"/>
            <a:ext cx="1324500" cy="1131600"/>
          </a:xfrm>
          <a:prstGeom prst="rect">
            <a:avLst/>
          </a:prstGeom>
          <a:solidFill>
            <a:srgbClr val="FFF2C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9" name="Google Shape;79;p26"/>
          <p:cNvSpPr/>
          <p:nvPr/>
        </p:nvSpPr>
        <p:spPr>
          <a:xfrm rot="151876">
            <a:off x="1700701" y="2622201"/>
            <a:ext cx="1324592" cy="1131809"/>
          </a:xfrm>
          <a:prstGeom prst="rect">
            <a:avLst/>
          </a:prstGeom>
          <a:solidFill>
            <a:srgbClr val="FBE4D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0" name="Google Shape;80;p26"/>
          <p:cNvSpPr/>
          <p:nvPr/>
        </p:nvSpPr>
        <p:spPr>
          <a:xfrm rot="151876">
            <a:off x="1815936" y="3844132"/>
            <a:ext cx="1324592" cy="1131809"/>
          </a:xfrm>
          <a:prstGeom prst="rect">
            <a:avLst/>
          </a:prstGeom>
          <a:solidFill>
            <a:srgbClr val="FFF2C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1" name="Google Shape;81;p26"/>
          <p:cNvSpPr/>
          <p:nvPr/>
        </p:nvSpPr>
        <p:spPr>
          <a:xfrm rot="151876">
            <a:off x="1700701" y="1435919"/>
            <a:ext cx="1324592" cy="1131809"/>
          </a:xfrm>
          <a:prstGeom prst="rect">
            <a:avLst/>
          </a:prstGeom>
          <a:solidFill>
            <a:srgbClr val="E1EF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2" name="Google Shape;82;p26"/>
          <p:cNvSpPr/>
          <p:nvPr/>
        </p:nvSpPr>
        <p:spPr>
          <a:xfrm>
            <a:off x="309843" y="2657603"/>
            <a:ext cx="1324500" cy="1131600"/>
          </a:xfrm>
          <a:prstGeom prst="rect">
            <a:avLst/>
          </a:prstGeom>
          <a:solidFill>
            <a:srgbClr val="FFF2C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3" name="Google Shape;83;p26"/>
          <p:cNvSpPr/>
          <p:nvPr/>
        </p:nvSpPr>
        <p:spPr>
          <a:xfrm>
            <a:off x="309843" y="3843887"/>
            <a:ext cx="1324500" cy="1131600"/>
          </a:xfrm>
          <a:prstGeom prst="rect">
            <a:avLst/>
          </a:prstGeom>
          <a:solidFill>
            <a:srgbClr val="E1EF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4" name="Google Shape;84;p26"/>
          <p:cNvSpPr/>
          <p:nvPr/>
        </p:nvSpPr>
        <p:spPr>
          <a:xfrm>
            <a:off x="309843" y="1471319"/>
            <a:ext cx="1324500" cy="1131600"/>
          </a:xfrm>
          <a:prstGeom prst="rect">
            <a:avLst/>
          </a:prstGeom>
          <a:solidFill>
            <a:srgbClr val="FBE4D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5" name="Google Shape;85;p26"/>
          <p:cNvSpPr txBox="1"/>
          <p:nvPr/>
        </p:nvSpPr>
        <p:spPr>
          <a:xfrm>
            <a:off x="8477250" y="4521169"/>
            <a:ext cx="801600" cy="4002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1700" b="1" i="0" u="none" strike="noStrike" cap="none">
              <a:solidFill>
                <a:srgbClr val="666666"/>
              </a:solidFill>
              <a:latin typeface="Arial"/>
              <a:ea typeface="Arial"/>
              <a:cs typeface="Arial"/>
              <a:sym typeface="Arial"/>
            </a:endParaRPr>
          </a:p>
        </p:txBody>
      </p:sp>
      <p:sp>
        <p:nvSpPr>
          <p:cNvPr id="86" name="Google Shape;86;p26"/>
          <p:cNvSpPr txBox="1"/>
          <p:nvPr/>
        </p:nvSpPr>
        <p:spPr>
          <a:xfrm>
            <a:off x="0" y="1009850"/>
            <a:ext cx="9144000" cy="8646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600"/>
              <a:buFont typeface="Arial"/>
              <a:buNone/>
            </a:pPr>
            <a:r>
              <a:rPr lang="en" sz="8600" b="1" i="0" u="none" strike="noStrike" cap="none">
                <a:solidFill>
                  <a:schemeClr val="accent2"/>
                </a:solidFill>
                <a:latin typeface="Arial"/>
                <a:ea typeface="Arial"/>
                <a:cs typeface="Arial"/>
                <a:sym typeface="Arial"/>
              </a:rPr>
              <a:t>Science Center Activities</a:t>
            </a:r>
            <a:endParaRPr sz="2400" b="1" i="0" u="none" strike="noStrike" cap="none">
              <a:solidFill>
                <a:schemeClr val="accent2"/>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2">
  <p:cSld name="BLANK_2">
    <p:spTree>
      <p:nvGrpSpPr>
        <p:cNvPr id="1" name="Shape 87"/>
        <p:cNvGrpSpPr/>
        <p:nvPr/>
      </p:nvGrpSpPr>
      <p:grpSpPr>
        <a:xfrm>
          <a:off x="0" y="0"/>
          <a:ext cx="0" cy="0"/>
          <a:chOff x="0" y="0"/>
          <a:chExt cx="0" cy="0"/>
        </a:xfrm>
      </p:grpSpPr>
      <p:sp>
        <p:nvSpPr>
          <p:cNvPr id="88" name="Google Shape;88;p27"/>
          <p:cNvSpPr txBox="1">
            <a:spLocks noGrp="1"/>
          </p:cNvSpPr>
          <p:nvPr>
            <p:ph type="sldNum" idx="12"/>
          </p:nvPr>
        </p:nvSpPr>
        <p:spPr>
          <a:xfrm>
            <a:off x="6457950" y="4767263"/>
            <a:ext cx="2057400" cy="273825"/>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A5A5A5"/>
                </a:solidFill>
                <a:latin typeface="Arial"/>
                <a:ea typeface="Arial"/>
                <a:cs typeface="Arial"/>
                <a:sym typeface="Arial"/>
              </a:defRPr>
            </a:lvl9pPr>
          </a:lstStyle>
          <a:p>
            <a:pPr marL="0" lvl="0" indent="0" algn="r" rtl="0">
              <a:spcBef>
                <a:spcPts val="0"/>
              </a:spcBef>
              <a:spcAft>
                <a:spcPts val="0"/>
              </a:spcAft>
              <a:buNone/>
            </a:pPr>
            <a:endParaRPr/>
          </a:p>
        </p:txBody>
      </p:sp>
      <p:sp>
        <p:nvSpPr>
          <p:cNvPr id="89" name="Google Shape;89;p27"/>
          <p:cNvSpPr txBox="1"/>
          <p:nvPr/>
        </p:nvSpPr>
        <p:spPr>
          <a:xfrm>
            <a:off x="622481" y="520333"/>
            <a:ext cx="7599825" cy="65227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0" i="0" u="none" strike="noStrike" cap="none">
                <a:solidFill>
                  <a:srgbClr val="949593"/>
                </a:solidFill>
                <a:latin typeface="Arial"/>
                <a:ea typeface="Arial"/>
                <a:cs typeface="Arial"/>
                <a:sym typeface="Arial"/>
              </a:rPr>
              <a:t>Engage</a:t>
            </a:r>
            <a:endParaRPr sz="3000" b="0" i="0" u="none" strike="noStrike" cap="none">
              <a:solidFill>
                <a:srgbClr val="949593"/>
              </a:solidFill>
              <a:latin typeface="Arial"/>
              <a:ea typeface="Arial"/>
              <a:cs typeface="Arial"/>
              <a:sym typeface="Arial"/>
            </a:endParaRPr>
          </a:p>
        </p:txBody>
      </p:sp>
      <p:cxnSp>
        <p:nvCxnSpPr>
          <p:cNvPr id="90" name="Google Shape;90;p27"/>
          <p:cNvCxnSpPr/>
          <p:nvPr/>
        </p:nvCxnSpPr>
        <p:spPr>
          <a:xfrm>
            <a:off x="656167" y="1105798"/>
            <a:ext cx="7821000" cy="0"/>
          </a:xfrm>
          <a:prstGeom prst="straightConnector1">
            <a:avLst/>
          </a:prstGeom>
          <a:noFill/>
          <a:ln w="25400" cap="flat" cmpd="sng">
            <a:solidFill>
              <a:srgbClr val="D8D8D8"/>
            </a:solidFill>
            <a:prstDash val="solid"/>
            <a:round/>
            <a:headEnd type="none" w="sm" len="sm"/>
            <a:tailEnd type="none" w="sm" len="sm"/>
          </a:ln>
        </p:spPr>
      </p:cxnSp>
      <p:sp>
        <p:nvSpPr>
          <p:cNvPr id="91" name="Google Shape;91;p27"/>
          <p:cNvSpPr txBox="1"/>
          <p:nvPr/>
        </p:nvSpPr>
        <p:spPr>
          <a:xfrm>
            <a:off x="622481" y="1488546"/>
            <a:ext cx="7599825" cy="24833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4900"/>
              <a:buFont typeface="Arial"/>
              <a:buNone/>
            </a:pPr>
            <a:endParaRPr sz="4900" b="0" i="0" u="none" strike="noStrike" cap="none">
              <a:solidFill>
                <a:srgbClr val="949593"/>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42"/>
        <p:cNvGrpSpPr/>
        <p:nvPr/>
      </p:nvGrpSpPr>
      <p:grpSpPr>
        <a:xfrm>
          <a:off x="0" y="0"/>
          <a:ext cx="0" cy="0"/>
          <a:chOff x="0" y="0"/>
          <a:chExt cx="0" cy="0"/>
        </a:xfrm>
      </p:grpSpPr>
      <p:sp>
        <p:nvSpPr>
          <p:cNvPr id="143" name="Google Shape;143;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44" name="Google Shape;144;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45" name="Google Shape;145;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online.fliphtml5.com/fjcrx/fstm/"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
          <p:cNvSpPr/>
          <p:nvPr/>
        </p:nvSpPr>
        <p:spPr>
          <a:xfrm>
            <a:off x="-1" y="-1"/>
            <a:ext cx="4572000" cy="5143500"/>
          </a:xfrm>
          <a:prstGeom prst="rect">
            <a:avLst/>
          </a:prstGeom>
          <a:solidFill>
            <a:srgbClr val="D0CEC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193" name="Google Shape;193;p1"/>
          <p:cNvSpPr txBox="1"/>
          <p:nvPr/>
        </p:nvSpPr>
        <p:spPr>
          <a:xfrm>
            <a:off x="0" y="4415750"/>
            <a:ext cx="4439100" cy="6525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dirty="0">
                <a:solidFill>
                  <a:schemeClr val="tx1"/>
                </a:solidFill>
                <a:latin typeface="Calibri"/>
                <a:ea typeface="Calibri"/>
                <a:cs typeface="Calibri"/>
                <a:sym typeface="Calibri"/>
              </a:rPr>
              <a:t>©2021 Activate Learning.  Not for resale, redistribution, or use other than classroom use without permission. </a:t>
            </a:r>
            <a:endParaRPr sz="1100" b="0" i="0" u="none" strike="noStrike" cap="none" dirty="0">
              <a:solidFill>
                <a:schemeClr val="tx1"/>
              </a:solidFill>
              <a:latin typeface="Arial"/>
              <a:ea typeface="Arial"/>
              <a:cs typeface="Arial"/>
              <a:sym typeface="Arial"/>
            </a:endParaRPr>
          </a:p>
        </p:txBody>
      </p:sp>
      <p:pic>
        <p:nvPicPr>
          <p:cNvPr id="194" name="Google Shape;194;p1"/>
          <p:cNvPicPr preferRelativeResize="0"/>
          <p:nvPr/>
        </p:nvPicPr>
        <p:blipFill rotWithShape="1">
          <a:blip r:embed="rId3">
            <a:alphaModFix/>
          </a:blip>
          <a:srcRect/>
          <a:stretch/>
        </p:blipFill>
        <p:spPr>
          <a:xfrm>
            <a:off x="150400" y="1432301"/>
            <a:ext cx="4184300" cy="829500"/>
          </a:xfrm>
          <a:prstGeom prst="rect">
            <a:avLst/>
          </a:prstGeom>
          <a:noFill/>
          <a:ln>
            <a:noFill/>
          </a:ln>
        </p:spPr>
      </p:pic>
      <p:pic>
        <p:nvPicPr>
          <p:cNvPr id="195" name="Google Shape;195;p1"/>
          <p:cNvPicPr preferRelativeResize="0"/>
          <p:nvPr/>
        </p:nvPicPr>
        <p:blipFill rotWithShape="1">
          <a:blip r:embed="rId4">
            <a:alphaModFix/>
          </a:blip>
          <a:srcRect/>
          <a:stretch/>
        </p:blipFill>
        <p:spPr>
          <a:xfrm>
            <a:off x="4572000" y="0"/>
            <a:ext cx="4572001" cy="5182926"/>
          </a:xfrm>
          <a:prstGeom prst="rect">
            <a:avLst/>
          </a:prstGeom>
          <a:noFill/>
          <a:ln>
            <a:noFill/>
          </a:ln>
        </p:spPr>
      </p:pic>
      <p:pic>
        <p:nvPicPr>
          <p:cNvPr id="196" name="Google Shape;196;p1"/>
          <p:cNvPicPr preferRelativeResize="0"/>
          <p:nvPr/>
        </p:nvPicPr>
        <p:blipFill rotWithShape="1">
          <a:blip r:embed="rId5">
            <a:alphaModFix/>
          </a:blip>
          <a:srcRect/>
          <a:stretch/>
        </p:blipFill>
        <p:spPr>
          <a:xfrm>
            <a:off x="4523559" y="19713"/>
            <a:ext cx="4620432" cy="5143500"/>
          </a:xfrm>
          <a:prstGeom prst="rect">
            <a:avLst/>
          </a:prstGeom>
          <a:noFill/>
          <a:ln>
            <a:noFill/>
          </a:ln>
        </p:spPr>
      </p:pic>
      <p:pic>
        <p:nvPicPr>
          <p:cNvPr id="197" name="Google Shape;197;p1"/>
          <p:cNvPicPr preferRelativeResize="0"/>
          <p:nvPr/>
        </p:nvPicPr>
        <p:blipFill rotWithShape="1">
          <a:blip r:embed="rId6">
            <a:alphaModFix/>
          </a:blip>
          <a:srcRect/>
          <a:stretch/>
        </p:blipFill>
        <p:spPr>
          <a:xfrm>
            <a:off x="4505375" y="0"/>
            <a:ext cx="4686551" cy="5143500"/>
          </a:xfrm>
          <a:prstGeom prst="rect">
            <a:avLst/>
          </a:prstGeom>
          <a:noFill/>
          <a:ln>
            <a:noFill/>
          </a:ln>
        </p:spPr>
      </p:pic>
      <p:pic>
        <p:nvPicPr>
          <p:cNvPr id="198" name="Google Shape;198;p1"/>
          <p:cNvPicPr preferRelativeResize="0"/>
          <p:nvPr/>
        </p:nvPicPr>
        <p:blipFill rotWithShape="1">
          <a:blip r:embed="rId7">
            <a:alphaModFix/>
          </a:blip>
          <a:srcRect/>
          <a:stretch/>
        </p:blipFill>
        <p:spPr>
          <a:xfrm>
            <a:off x="4439325" y="25"/>
            <a:ext cx="4837350" cy="51829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0"/>
          <p:cNvSpPr/>
          <p:nvPr/>
        </p:nvSpPr>
        <p:spPr>
          <a:xfrm>
            <a:off x="0" y="0"/>
            <a:ext cx="9143999" cy="1128346"/>
          </a:xfrm>
          <a:prstGeom prst="rect">
            <a:avLst/>
          </a:prstGeom>
          <a:solidFill>
            <a:srgbClr val="86BA2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2" name="Google Shape;272;p10"/>
          <p:cNvSpPr txBox="1">
            <a:spLocks noGrp="1"/>
          </p:cNvSpPr>
          <p:nvPr>
            <p:ph type="title"/>
          </p:nvPr>
        </p:nvSpPr>
        <p:spPr>
          <a:xfrm>
            <a:off x="1257300" y="2731294"/>
            <a:ext cx="7886700" cy="994172"/>
          </a:xfrm>
          <a:prstGeom prst="rect">
            <a:avLst/>
          </a:prstGeom>
          <a:noFill/>
          <a:ln>
            <a:noFill/>
          </a:ln>
        </p:spPr>
        <p:txBody>
          <a:bodyPr spcFirstLastPara="1" wrap="square" lIns="68575" tIns="34275" rIns="68575" bIns="34275" anchor="ctr" anchorCtr="0">
            <a:normAutofit fontScale="90000"/>
          </a:bodyPr>
          <a:lstStyle/>
          <a:p>
            <a:pPr marL="0" marR="0" lvl="0" indent="0" algn="l" rtl="0">
              <a:lnSpc>
                <a:spcPct val="90000"/>
              </a:lnSpc>
              <a:spcBef>
                <a:spcPts val="0"/>
              </a:spcBef>
              <a:spcAft>
                <a:spcPts val="0"/>
              </a:spcAft>
              <a:buClr>
                <a:schemeClr val="dk1"/>
              </a:buClr>
              <a:buSzPct val="110000"/>
              <a:buFont typeface="Calibri"/>
              <a:buNone/>
            </a:pPr>
            <a:br>
              <a:rPr lang="en" sz="3000" b="0" i="0" u="none" strike="noStrike" cap="none">
                <a:solidFill>
                  <a:srgbClr val="000000"/>
                </a:solidFill>
                <a:latin typeface="Arial"/>
                <a:ea typeface="Arial"/>
                <a:cs typeface="Arial"/>
                <a:sym typeface="Arial"/>
              </a:rPr>
            </a:br>
            <a:br>
              <a:rPr lang="en" sz="3000" b="0" i="0" u="none" strike="noStrike" cap="none">
                <a:solidFill>
                  <a:srgbClr val="000000"/>
                </a:solidFill>
                <a:latin typeface="Arial"/>
                <a:ea typeface="Arial"/>
                <a:cs typeface="Arial"/>
                <a:sym typeface="Arial"/>
              </a:rPr>
            </a:br>
            <a:br>
              <a:rPr lang="en" sz="3000" b="0" i="0" u="none" strike="noStrike" cap="none">
                <a:solidFill>
                  <a:srgbClr val="000000"/>
                </a:solidFill>
                <a:latin typeface="Arial"/>
                <a:ea typeface="Arial"/>
                <a:cs typeface="Arial"/>
                <a:sym typeface="Arial"/>
              </a:rPr>
            </a:br>
            <a:br>
              <a:rPr lang="en" sz="3000" b="0" i="0" u="none" strike="noStrike" cap="none">
                <a:solidFill>
                  <a:srgbClr val="000000"/>
                </a:solidFill>
                <a:latin typeface="Arial"/>
                <a:ea typeface="Arial"/>
                <a:cs typeface="Arial"/>
                <a:sym typeface="Arial"/>
              </a:rPr>
            </a:br>
            <a:br>
              <a:rPr lang="en" sz="3000" b="0" i="0" u="none" strike="noStrike" cap="none">
                <a:solidFill>
                  <a:srgbClr val="000000"/>
                </a:solidFill>
                <a:latin typeface="Arial"/>
                <a:ea typeface="Arial"/>
                <a:cs typeface="Arial"/>
                <a:sym typeface="Arial"/>
              </a:rPr>
            </a:br>
            <a:endParaRPr sz="3000" b="0" i="0" u="none" strike="noStrike" cap="none">
              <a:solidFill>
                <a:srgbClr val="000000"/>
              </a:solidFill>
              <a:latin typeface="Arial"/>
              <a:ea typeface="Arial"/>
              <a:cs typeface="Arial"/>
              <a:sym typeface="Arial"/>
            </a:endParaRPr>
          </a:p>
        </p:txBody>
      </p:sp>
      <p:sp>
        <p:nvSpPr>
          <p:cNvPr id="273" name="Google Shape;273;p10"/>
          <p:cNvSpPr txBox="1"/>
          <p:nvPr/>
        </p:nvSpPr>
        <p:spPr>
          <a:xfrm>
            <a:off x="622481" y="225300"/>
            <a:ext cx="7599825" cy="947398"/>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5000"/>
              <a:buFont typeface="Arial"/>
              <a:buNone/>
            </a:pPr>
            <a:r>
              <a:rPr lang="en" sz="5000" b="0" i="0" u="none" strike="noStrike" cap="none">
                <a:solidFill>
                  <a:schemeClr val="lt1"/>
                </a:solidFill>
                <a:latin typeface="Arial"/>
                <a:ea typeface="Arial"/>
                <a:cs typeface="Arial"/>
                <a:sym typeface="Arial"/>
              </a:rPr>
              <a:t>Reflect and Discuss</a:t>
            </a:r>
            <a:endParaRPr sz="5000" b="0" i="0" u="none" strike="noStrike" cap="none">
              <a:solidFill>
                <a:schemeClr val="lt1"/>
              </a:solidFill>
              <a:latin typeface="Arial"/>
              <a:ea typeface="Arial"/>
              <a:cs typeface="Arial"/>
              <a:sym typeface="Arial"/>
            </a:endParaRPr>
          </a:p>
        </p:txBody>
      </p:sp>
      <p:sp>
        <p:nvSpPr>
          <p:cNvPr id="274" name="Google Shape;274;p10"/>
          <p:cNvSpPr txBox="1"/>
          <p:nvPr/>
        </p:nvSpPr>
        <p:spPr>
          <a:xfrm>
            <a:off x="622481" y="1488546"/>
            <a:ext cx="7766135" cy="3078902"/>
          </a:xfrm>
          <a:prstGeom prst="rect">
            <a:avLst/>
          </a:prstGeom>
          <a:noFill/>
          <a:ln>
            <a:noFill/>
          </a:ln>
        </p:spPr>
        <p:txBody>
          <a:bodyPr spcFirstLastPara="1" wrap="square" lIns="68575" tIns="34275" rIns="68575" bIns="34275" anchor="t" anchorCtr="0">
            <a:noAutofit/>
          </a:bodyPr>
          <a:lstStyle/>
          <a:p>
            <a:pPr marL="457200" marR="0" lvl="0" indent="-431800" algn="l" rtl="0">
              <a:lnSpc>
                <a:spcPct val="100000"/>
              </a:lnSpc>
              <a:spcBef>
                <a:spcPts val="0"/>
              </a:spcBef>
              <a:spcAft>
                <a:spcPts val="0"/>
              </a:spcAft>
              <a:buClr>
                <a:srgbClr val="949593"/>
              </a:buClr>
              <a:buSzPts val="3200"/>
              <a:buFont typeface="Arial"/>
              <a:buChar char="■"/>
            </a:pPr>
            <a:r>
              <a:rPr lang="en" sz="3200" b="0" i="0" u="none" strike="noStrike" cap="none">
                <a:solidFill>
                  <a:srgbClr val="949593"/>
                </a:solidFill>
                <a:latin typeface="Arial"/>
                <a:ea typeface="Arial"/>
                <a:cs typeface="Arial"/>
                <a:sym typeface="Arial"/>
              </a:rPr>
              <a:t>What do roots do?</a:t>
            </a:r>
            <a:endParaRPr sz="3200" b="0" i="0" u="none" strike="noStrike" cap="none">
              <a:solidFill>
                <a:srgbClr val="949593"/>
              </a:solidFill>
              <a:latin typeface="Arial"/>
              <a:ea typeface="Arial"/>
              <a:cs typeface="Arial"/>
              <a:sym typeface="Arial"/>
            </a:endParaRPr>
          </a:p>
          <a:p>
            <a:pPr marL="457200" marR="0" lvl="0" indent="-431800" algn="l" rtl="0">
              <a:lnSpc>
                <a:spcPct val="100000"/>
              </a:lnSpc>
              <a:spcBef>
                <a:spcPts val="0"/>
              </a:spcBef>
              <a:spcAft>
                <a:spcPts val="0"/>
              </a:spcAft>
              <a:buClr>
                <a:srgbClr val="949593"/>
              </a:buClr>
              <a:buSzPts val="3200"/>
              <a:buFont typeface="Arial"/>
              <a:buChar char="■"/>
            </a:pPr>
            <a:r>
              <a:rPr lang="en" sz="3200" b="0" i="0" u="none" strike="noStrike" cap="none">
                <a:solidFill>
                  <a:srgbClr val="949593"/>
                </a:solidFill>
                <a:latin typeface="Arial"/>
                <a:ea typeface="Arial"/>
                <a:cs typeface="Arial"/>
                <a:sym typeface="Arial"/>
              </a:rPr>
              <a:t>How does being stringy help the roots hold the plant in the ground?</a:t>
            </a:r>
            <a:endParaRPr sz="3200" b="0" i="0" u="none" strike="noStrike" cap="none">
              <a:solidFill>
                <a:srgbClr val="949593"/>
              </a:solidFill>
              <a:latin typeface="Arial"/>
              <a:ea typeface="Arial"/>
              <a:cs typeface="Arial"/>
              <a:sym typeface="Arial"/>
            </a:endParaRPr>
          </a:p>
          <a:p>
            <a:pPr marL="457200" marR="0" lvl="0" indent="-431800" algn="l" rtl="0">
              <a:lnSpc>
                <a:spcPct val="100000"/>
              </a:lnSpc>
              <a:spcBef>
                <a:spcPts val="0"/>
              </a:spcBef>
              <a:spcAft>
                <a:spcPts val="0"/>
              </a:spcAft>
              <a:buClr>
                <a:srgbClr val="949593"/>
              </a:buClr>
              <a:buSzPts val="3200"/>
              <a:buFont typeface="Arial"/>
              <a:buChar char="■"/>
            </a:pPr>
            <a:r>
              <a:rPr lang="en" sz="3200" b="0" i="0" u="none" strike="noStrike" cap="none">
                <a:solidFill>
                  <a:srgbClr val="949593"/>
                </a:solidFill>
                <a:latin typeface="Arial"/>
                <a:ea typeface="Arial"/>
                <a:cs typeface="Arial"/>
                <a:sym typeface="Arial"/>
              </a:rPr>
              <a:t>How does being hairy help the roots to soak in water?</a:t>
            </a:r>
            <a:endParaRPr sz="3200" b="0" i="0" u="none" strike="noStrike" cap="none">
              <a:solidFill>
                <a:srgbClr val="949593"/>
              </a:solidFill>
              <a:latin typeface="Arial"/>
              <a:ea typeface="Arial"/>
              <a:cs typeface="Arial"/>
              <a:sym typeface="Arial"/>
            </a:endParaRPr>
          </a:p>
        </p:txBody>
      </p:sp>
      <p:sp>
        <p:nvSpPr>
          <p:cNvPr id="275" name="Google Shape;275;p10"/>
          <p:cNvSpPr txBox="1"/>
          <p:nvPr/>
        </p:nvSpPr>
        <p:spPr>
          <a:xfrm>
            <a:off x="8477250" y="4521169"/>
            <a:ext cx="801600" cy="5079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999999"/>
                </a:solidFill>
                <a:latin typeface="Arial"/>
                <a:ea typeface="Arial"/>
                <a:cs typeface="Arial"/>
                <a:sym typeface="Arial"/>
              </a:rPr>
              <a:t>9</a:t>
            </a:r>
            <a:endParaRPr sz="1700" b="1" i="0" u="none" strike="noStrike" cap="none">
              <a:solidFill>
                <a:srgbClr val="666666"/>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1"/>
          <p:cNvSpPr/>
          <p:nvPr/>
        </p:nvSpPr>
        <p:spPr>
          <a:xfrm>
            <a:off x="0" y="0"/>
            <a:ext cx="9144000" cy="1128300"/>
          </a:xfrm>
          <a:prstGeom prst="rect">
            <a:avLst/>
          </a:prstGeom>
          <a:solidFill>
            <a:srgbClr val="86BA2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82" name="Google Shape;282;p11"/>
          <p:cNvSpPr txBox="1">
            <a:spLocks noGrp="1"/>
          </p:cNvSpPr>
          <p:nvPr>
            <p:ph type="title"/>
          </p:nvPr>
        </p:nvSpPr>
        <p:spPr>
          <a:xfrm>
            <a:off x="1257300" y="2731294"/>
            <a:ext cx="7886700" cy="994200"/>
          </a:xfrm>
          <a:prstGeom prst="rect">
            <a:avLst/>
          </a:prstGeom>
          <a:noFill/>
          <a:ln>
            <a:noFill/>
          </a:ln>
        </p:spPr>
        <p:txBody>
          <a:bodyPr spcFirstLastPara="1" wrap="square" lIns="68575" tIns="34275" rIns="68575" bIns="34275" anchor="ctr" anchorCtr="0">
            <a:normAutofit fontScale="90000"/>
          </a:bodyPr>
          <a:lstStyle/>
          <a:p>
            <a:pPr marL="0" marR="0" lvl="0" indent="0" algn="l" rtl="0">
              <a:lnSpc>
                <a:spcPct val="90000"/>
              </a:lnSpc>
              <a:spcBef>
                <a:spcPts val="0"/>
              </a:spcBef>
              <a:spcAft>
                <a:spcPts val="0"/>
              </a:spcAft>
              <a:buClr>
                <a:schemeClr val="dk1"/>
              </a:buClr>
              <a:buSzPct val="110000"/>
              <a:buFont typeface="Calibri"/>
              <a:buNone/>
            </a:pPr>
            <a:br>
              <a:rPr lang="en" sz="3000" b="0" i="0" u="none" strike="noStrike" cap="none">
                <a:solidFill>
                  <a:srgbClr val="000000"/>
                </a:solidFill>
                <a:latin typeface="Arial"/>
                <a:ea typeface="Arial"/>
                <a:cs typeface="Arial"/>
                <a:sym typeface="Arial"/>
              </a:rPr>
            </a:br>
            <a:br>
              <a:rPr lang="en" sz="3000" b="0" i="0" u="none" strike="noStrike" cap="none">
                <a:solidFill>
                  <a:srgbClr val="000000"/>
                </a:solidFill>
                <a:latin typeface="Arial"/>
                <a:ea typeface="Arial"/>
                <a:cs typeface="Arial"/>
                <a:sym typeface="Arial"/>
              </a:rPr>
            </a:br>
            <a:br>
              <a:rPr lang="en" sz="3000" b="0" i="0" u="none" strike="noStrike" cap="none">
                <a:solidFill>
                  <a:srgbClr val="000000"/>
                </a:solidFill>
                <a:latin typeface="Arial"/>
                <a:ea typeface="Arial"/>
                <a:cs typeface="Arial"/>
                <a:sym typeface="Arial"/>
              </a:rPr>
            </a:br>
            <a:br>
              <a:rPr lang="en" sz="3000" b="0" i="0" u="none" strike="noStrike" cap="none">
                <a:solidFill>
                  <a:srgbClr val="000000"/>
                </a:solidFill>
                <a:latin typeface="Arial"/>
                <a:ea typeface="Arial"/>
                <a:cs typeface="Arial"/>
                <a:sym typeface="Arial"/>
              </a:rPr>
            </a:br>
            <a:br>
              <a:rPr lang="en" sz="3000" b="0" i="0" u="none" strike="noStrike" cap="none">
                <a:solidFill>
                  <a:srgbClr val="000000"/>
                </a:solidFill>
                <a:latin typeface="Arial"/>
                <a:ea typeface="Arial"/>
                <a:cs typeface="Arial"/>
                <a:sym typeface="Arial"/>
              </a:rPr>
            </a:br>
            <a:endParaRPr sz="3000" b="0" i="0" u="none" strike="noStrike" cap="none">
              <a:solidFill>
                <a:srgbClr val="000000"/>
              </a:solidFill>
              <a:latin typeface="Arial"/>
              <a:ea typeface="Arial"/>
              <a:cs typeface="Arial"/>
              <a:sym typeface="Arial"/>
            </a:endParaRPr>
          </a:p>
        </p:txBody>
      </p:sp>
      <p:sp>
        <p:nvSpPr>
          <p:cNvPr id="283" name="Google Shape;283;p11"/>
          <p:cNvSpPr txBox="1"/>
          <p:nvPr/>
        </p:nvSpPr>
        <p:spPr>
          <a:xfrm>
            <a:off x="622481" y="225300"/>
            <a:ext cx="7599900" cy="947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5000"/>
              <a:buFont typeface="Arial"/>
              <a:buNone/>
            </a:pPr>
            <a:r>
              <a:rPr lang="en" sz="5000" b="0" i="0" u="none" strike="noStrike" cap="none">
                <a:solidFill>
                  <a:schemeClr val="lt1"/>
                </a:solidFill>
                <a:latin typeface="Arial"/>
                <a:ea typeface="Arial"/>
                <a:cs typeface="Arial"/>
                <a:sym typeface="Arial"/>
              </a:rPr>
              <a:t>Reflect and Discuss</a:t>
            </a:r>
            <a:endParaRPr sz="5000" b="0" i="0" u="none" strike="noStrike" cap="none">
              <a:solidFill>
                <a:schemeClr val="lt1"/>
              </a:solidFill>
              <a:latin typeface="Arial"/>
              <a:ea typeface="Arial"/>
              <a:cs typeface="Arial"/>
              <a:sym typeface="Arial"/>
            </a:endParaRPr>
          </a:p>
        </p:txBody>
      </p:sp>
      <p:sp>
        <p:nvSpPr>
          <p:cNvPr id="284" name="Google Shape;284;p11"/>
          <p:cNvSpPr txBox="1"/>
          <p:nvPr/>
        </p:nvSpPr>
        <p:spPr>
          <a:xfrm>
            <a:off x="622481" y="1488546"/>
            <a:ext cx="7766100" cy="3078900"/>
          </a:xfrm>
          <a:prstGeom prst="rect">
            <a:avLst/>
          </a:prstGeom>
          <a:noFill/>
          <a:ln>
            <a:noFill/>
          </a:ln>
        </p:spPr>
        <p:txBody>
          <a:bodyPr spcFirstLastPara="1" wrap="square" lIns="68575" tIns="34275" rIns="68575" bIns="34275" anchor="t" anchorCtr="0">
            <a:noAutofit/>
          </a:bodyPr>
          <a:lstStyle/>
          <a:p>
            <a:pPr marL="457200" marR="0" lvl="0" indent="-431800" algn="l" rtl="0">
              <a:lnSpc>
                <a:spcPct val="100000"/>
              </a:lnSpc>
              <a:spcBef>
                <a:spcPts val="0"/>
              </a:spcBef>
              <a:spcAft>
                <a:spcPts val="0"/>
              </a:spcAft>
              <a:buClr>
                <a:srgbClr val="949593"/>
              </a:buClr>
              <a:buSzPts val="3200"/>
              <a:buFont typeface="Arial"/>
              <a:buChar char="■"/>
            </a:pPr>
            <a:r>
              <a:rPr lang="en" sz="3200" b="0" i="0" u="none" strike="noStrike" cap="none">
                <a:solidFill>
                  <a:srgbClr val="949593"/>
                </a:solidFill>
                <a:latin typeface="Arial"/>
                <a:ea typeface="Arial"/>
                <a:cs typeface="Arial"/>
                <a:sym typeface="Arial"/>
              </a:rPr>
              <a:t>What do stems do?</a:t>
            </a:r>
            <a:endParaRPr sz="3200" b="0" i="0" u="none" strike="noStrike" cap="none">
              <a:solidFill>
                <a:srgbClr val="949593"/>
              </a:solidFill>
              <a:latin typeface="Arial"/>
              <a:ea typeface="Arial"/>
              <a:cs typeface="Arial"/>
              <a:sym typeface="Arial"/>
            </a:endParaRPr>
          </a:p>
          <a:p>
            <a:pPr marL="457200" marR="0" lvl="0" indent="-431800" algn="l" rtl="0">
              <a:lnSpc>
                <a:spcPct val="100000"/>
              </a:lnSpc>
              <a:spcBef>
                <a:spcPts val="0"/>
              </a:spcBef>
              <a:spcAft>
                <a:spcPts val="0"/>
              </a:spcAft>
              <a:buClr>
                <a:srgbClr val="949593"/>
              </a:buClr>
              <a:buSzPts val="3200"/>
              <a:buFont typeface="Arial"/>
              <a:buChar char="■"/>
            </a:pPr>
            <a:r>
              <a:rPr lang="en" sz="3200" b="0" i="0" u="none" strike="noStrike" cap="none">
                <a:solidFill>
                  <a:srgbClr val="949593"/>
                </a:solidFill>
                <a:latin typeface="Arial"/>
                <a:ea typeface="Arial"/>
                <a:cs typeface="Arial"/>
                <a:sym typeface="Arial"/>
              </a:rPr>
              <a:t>How does being long help the stem do its job?</a:t>
            </a:r>
            <a:endParaRPr sz="3200" b="0" i="0" u="none" strike="noStrike" cap="none">
              <a:solidFill>
                <a:srgbClr val="949593"/>
              </a:solidFill>
              <a:latin typeface="Arial"/>
              <a:ea typeface="Arial"/>
              <a:cs typeface="Arial"/>
              <a:sym typeface="Arial"/>
            </a:endParaRPr>
          </a:p>
        </p:txBody>
      </p:sp>
      <p:sp>
        <p:nvSpPr>
          <p:cNvPr id="285" name="Google Shape;285;p11"/>
          <p:cNvSpPr txBox="1"/>
          <p:nvPr/>
        </p:nvSpPr>
        <p:spPr>
          <a:xfrm>
            <a:off x="8477250" y="4521169"/>
            <a:ext cx="801600" cy="5079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999999"/>
                </a:solidFill>
                <a:latin typeface="Arial"/>
                <a:ea typeface="Arial"/>
                <a:cs typeface="Arial"/>
                <a:sym typeface="Arial"/>
              </a:rPr>
              <a:t>10</a:t>
            </a:r>
            <a:endParaRPr sz="1700" b="1" i="0" u="none" strike="noStrike" cap="none">
              <a:solidFill>
                <a:srgbClr val="666666"/>
              </a:solidFill>
              <a:latin typeface="Arial"/>
              <a:ea typeface="Arial"/>
              <a:cs typeface="Arial"/>
              <a:sym typeface="Arial"/>
            </a:endParaRPr>
          </a:p>
        </p:txBody>
      </p:sp>
      <p:pic>
        <p:nvPicPr>
          <p:cNvPr id="286" name="Google Shape;286;p11"/>
          <p:cNvPicPr preferRelativeResize="0"/>
          <p:nvPr/>
        </p:nvPicPr>
        <p:blipFill rotWithShape="1">
          <a:blip r:embed="rId3">
            <a:alphaModFix/>
          </a:blip>
          <a:srcRect/>
          <a:stretch/>
        </p:blipFill>
        <p:spPr>
          <a:xfrm>
            <a:off x="1908400" y="2992650"/>
            <a:ext cx="4542637" cy="1894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2"/>
          <p:cNvSpPr/>
          <p:nvPr/>
        </p:nvSpPr>
        <p:spPr>
          <a:xfrm>
            <a:off x="0" y="0"/>
            <a:ext cx="9144000" cy="1128300"/>
          </a:xfrm>
          <a:prstGeom prst="rect">
            <a:avLst/>
          </a:prstGeom>
          <a:solidFill>
            <a:srgbClr val="86BA2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93" name="Google Shape;293;p12"/>
          <p:cNvSpPr txBox="1">
            <a:spLocks noGrp="1"/>
          </p:cNvSpPr>
          <p:nvPr>
            <p:ph type="title"/>
          </p:nvPr>
        </p:nvSpPr>
        <p:spPr>
          <a:xfrm>
            <a:off x="1257300" y="2731294"/>
            <a:ext cx="7886700" cy="994200"/>
          </a:xfrm>
          <a:prstGeom prst="rect">
            <a:avLst/>
          </a:prstGeom>
          <a:noFill/>
          <a:ln>
            <a:noFill/>
          </a:ln>
        </p:spPr>
        <p:txBody>
          <a:bodyPr spcFirstLastPara="1" wrap="square" lIns="68575" tIns="34275" rIns="68575" bIns="34275" anchor="ctr" anchorCtr="0">
            <a:normAutofit fontScale="90000"/>
          </a:bodyPr>
          <a:lstStyle/>
          <a:p>
            <a:pPr marL="0" marR="0" lvl="0" indent="0" algn="l" rtl="0">
              <a:lnSpc>
                <a:spcPct val="90000"/>
              </a:lnSpc>
              <a:spcBef>
                <a:spcPts val="0"/>
              </a:spcBef>
              <a:spcAft>
                <a:spcPts val="0"/>
              </a:spcAft>
              <a:buClr>
                <a:schemeClr val="dk1"/>
              </a:buClr>
              <a:buSzPct val="110000"/>
              <a:buFont typeface="Calibri"/>
              <a:buNone/>
            </a:pPr>
            <a:br>
              <a:rPr lang="en" sz="3000" b="0" i="0" u="none" strike="noStrike" cap="none">
                <a:solidFill>
                  <a:srgbClr val="000000"/>
                </a:solidFill>
                <a:latin typeface="Arial"/>
                <a:ea typeface="Arial"/>
                <a:cs typeface="Arial"/>
                <a:sym typeface="Arial"/>
              </a:rPr>
            </a:br>
            <a:br>
              <a:rPr lang="en" sz="3000" b="0" i="0" u="none" strike="noStrike" cap="none">
                <a:solidFill>
                  <a:srgbClr val="000000"/>
                </a:solidFill>
                <a:latin typeface="Arial"/>
                <a:ea typeface="Arial"/>
                <a:cs typeface="Arial"/>
                <a:sym typeface="Arial"/>
              </a:rPr>
            </a:br>
            <a:br>
              <a:rPr lang="en" sz="3000" b="0" i="0" u="none" strike="noStrike" cap="none">
                <a:solidFill>
                  <a:srgbClr val="000000"/>
                </a:solidFill>
                <a:latin typeface="Arial"/>
                <a:ea typeface="Arial"/>
                <a:cs typeface="Arial"/>
                <a:sym typeface="Arial"/>
              </a:rPr>
            </a:br>
            <a:br>
              <a:rPr lang="en" sz="3000" b="0" i="0" u="none" strike="noStrike" cap="none">
                <a:solidFill>
                  <a:srgbClr val="000000"/>
                </a:solidFill>
                <a:latin typeface="Arial"/>
                <a:ea typeface="Arial"/>
                <a:cs typeface="Arial"/>
                <a:sym typeface="Arial"/>
              </a:rPr>
            </a:br>
            <a:br>
              <a:rPr lang="en" sz="3000" b="0" i="0" u="none" strike="noStrike" cap="none">
                <a:solidFill>
                  <a:srgbClr val="000000"/>
                </a:solidFill>
                <a:latin typeface="Arial"/>
                <a:ea typeface="Arial"/>
                <a:cs typeface="Arial"/>
                <a:sym typeface="Arial"/>
              </a:rPr>
            </a:br>
            <a:endParaRPr sz="3000" b="0" i="0" u="none" strike="noStrike" cap="none">
              <a:solidFill>
                <a:srgbClr val="000000"/>
              </a:solidFill>
              <a:latin typeface="Arial"/>
              <a:ea typeface="Arial"/>
              <a:cs typeface="Arial"/>
              <a:sym typeface="Arial"/>
            </a:endParaRPr>
          </a:p>
        </p:txBody>
      </p:sp>
      <p:sp>
        <p:nvSpPr>
          <p:cNvPr id="294" name="Google Shape;294;p12"/>
          <p:cNvSpPr txBox="1"/>
          <p:nvPr/>
        </p:nvSpPr>
        <p:spPr>
          <a:xfrm>
            <a:off x="622481" y="225300"/>
            <a:ext cx="7599900" cy="947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5000"/>
              <a:buFont typeface="Arial"/>
              <a:buNone/>
            </a:pPr>
            <a:r>
              <a:rPr lang="en" sz="5000" b="0" i="0" u="none" strike="noStrike" cap="none">
                <a:solidFill>
                  <a:schemeClr val="lt1"/>
                </a:solidFill>
                <a:latin typeface="Arial"/>
                <a:ea typeface="Arial"/>
                <a:cs typeface="Arial"/>
                <a:sym typeface="Arial"/>
              </a:rPr>
              <a:t>Reflect and Discuss</a:t>
            </a:r>
            <a:endParaRPr sz="5000" b="0" i="0" u="none" strike="noStrike" cap="none">
              <a:solidFill>
                <a:schemeClr val="lt1"/>
              </a:solidFill>
              <a:latin typeface="Arial"/>
              <a:ea typeface="Arial"/>
              <a:cs typeface="Arial"/>
              <a:sym typeface="Arial"/>
            </a:endParaRPr>
          </a:p>
        </p:txBody>
      </p:sp>
      <p:sp>
        <p:nvSpPr>
          <p:cNvPr id="295" name="Google Shape;295;p12"/>
          <p:cNvSpPr txBox="1"/>
          <p:nvPr/>
        </p:nvSpPr>
        <p:spPr>
          <a:xfrm>
            <a:off x="622481" y="1488546"/>
            <a:ext cx="7766100" cy="3078900"/>
          </a:xfrm>
          <a:prstGeom prst="rect">
            <a:avLst/>
          </a:prstGeom>
          <a:noFill/>
          <a:ln>
            <a:noFill/>
          </a:ln>
        </p:spPr>
        <p:txBody>
          <a:bodyPr spcFirstLastPara="1" wrap="square" lIns="68575" tIns="34275" rIns="68575" bIns="34275" anchor="t" anchorCtr="0">
            <a:noAutofit/>
          </a:bodyPr>
          <a:lstStyle/>
          <a:p>
            <a:pPr marL="457200" marR="0" lvl="0" indent="-431800" algn="l" rtl="0">
              <a:lnSpc>
                <a:spcPct val="100000"/>
              </a:lnSpc>
              <a:spcBef>
                <a:spcPts val="0"/>
              </a:spcBef>
              <a:spcAft>
                <a:spcPts val="0"/>
              </a:spcAft>
              <a:buClr>
                <a:srgbClr val="949593"/>
              </a:buClr>
              <a:buSzPts val="3200"/>
              <a:buFont typeface="Arial"/>
              <a:buChar char="■"/>
            </a:pPr>
            <a:r>
              <a:rPr lang="en" sz="3200" b="0" i="0" u="none" strike="noStrike" cap="none">
                <a:solidFill>
                  <a:srgbClr val="949593"/>
                </a:solidFill>
                <a:latin typeface="Arial"/>
                <a:ea typeface="Arial"/>
                <a:cs typeface="Arial"/>
                <a:sym typeface="Arial"/>
              </a:rPr>
              <a:t>What do leaves do?</a:t>
            </a:r>
            <a:endParaRPr sz="3200" b="0" i="0" u="none" strike="noStrike" cap="none">
              <a:solidFill>
                <a:srgbClr val="949593"/>
              </a:solidFill>
              <a:latin typeface="Arial"/>
              <a:ea typeface="Arial"/>
              <a:cs typeface="Arial"/>
              <a:sym typeface="Arial"/>
            </a:endParaRPr>
          </a:p>
          <a:p>
            <a:pPr marL="457200" marR="0" lvl="0" indent="-431800" algn="l" rtl="0">
              <a:lnSpc>
                <a:spcPct val="100000"/>
              </a:lnSpc>
              <a:spcBef>
                <a:spcPts val="0"/>
              </a:spcBef>
              <a:spcAft>
                <a:spcPts val="0"/>
              </a:spcAft>
              <a:buClr>
                <a:srgbClr val="949593"/>
              </a:buClr>
              <a:buSzPts val="3200"/>
              <a:buFont typeface="Arial"/>
              <a:buChar char="■"/>
            </a:pPr>
            <a:r>
              <a:rPr lang="en" sz="3200" b="0" i="0" u="none" strike="noStrike" cap="none">
                <a:solidFill>
                  <a:srgbClr val="949593"/>
                </a:solidFill>
                <a:latin typeface="Arial"/>
                <a:ea typeface="Arial"/>
                <a:cs typeface="Arial"/>
                <a:sym typeface="Arial"/>
              </a:rPr>
              <a:t>How does being flat help leaves to capture sunlight?</a:t>
            </a:r>
            <a:endParaRPr sz="3200" b="0" i="0" u="none" strike="noStrike" cap="none">
              <a:solidFill>
                <a:srgbClr val="949593"/>
              </a:solidFill>
              <a:latin typeface="Arial"/>
              <a:ea typeface="Arial"/>
              <a:cs typeface="Arial"/>
              <a:sym typeface="Arial"/>
            </a:endParaRPr>
          </a:p>
        </p:txBody>
      </p:sp>
      <p:sp>
        <p:nvSpPr>
          <p:cNvPr id="296" name="Google Shape;296;p12"/>
          <p:cNvSpPr txBox="1"/>
          <p:nvPr/>
        </p:nvSpPr>
        <p:spPr>
          <a:xfrm>
            <a:off x="8477250" y="4521169"/>
            <a:ext cx="801600" cy="5079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999999"/>
                </a:solidFill>
                <a:latin typeface="Arial"/>
                <a:ea typeface="Arial"/>
                <a:cs typeface="Arial"/>
                <a:sym typeface="Arial"/>
              </a:rPr>
              <a:t>11</a:t>
            </a:r>
            <a:endParaRPr sz="1700" b="1" i="0" u="none" strike="noStrike" cap="none">
              <a:solidFill>
                <a:srgbClr val="666666"/>
              </a:solidFill>
              <a:latin typeface="Arial"/>
              <a:ea typeface="Arial"/>
              <a:cs typeface="Arial"/>
              <a:sym typeface="Arial"/>
            </a:endParaRPr>
          </a:p>
        </p:txBody>
      </p:sp>
      <p:pic>
        <p:nvPicPr>
          <p:cNvPr id="297" name="Google Shape;297;p12"/>
          <p:cNvPicPr preferRelativeResize="0"/>
          <p:nvPr/>
        </p:nvPicPr>
        <p:blipFill rotWithShape="1">
          <a:blip r:embed="rId3">
            <a:alphaModFix/>
          </a:blip>
          <a:srcRect/>
          <a:stretch/>
        </p:blipFill>
        <p:spPr>
          <a:xfrm>
            <a:off x="1908400" y="2992650"/>
            <a:ext cx="4542637" cy="1894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3"/>
          <p:cNvSpPr/>
          <p:nvPr/>
        </p:nvSpPr>
        <p:spPr>
          <a:xfrm>
            <a:off x="0" y="0"/>
            <a:ext cx="9144000" cy="1128300"/>
          </a:xfrm>
          <a:prstGeom prst="rect">
            <a:avLst/>
          </a:prstGeom>
          <a:solidFill>
            <a:srgbClr val="86BA2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04" name="Google Shape;304;p13"/>
          <p:cNvSpPr txBox="1">
            <a:spLocks noGrp="1"/>
          </p:cNvSpPr>
          <p:nvPr>
            <p:ph type="title"/>
          </p:nvPr>
        </p:nvSpPr>
        <p:spPr>
          <a:xfrm>
            <a:off x="1257300" y="2731294"/>
            <a:ext cx="7886700" cy="994200"/>
          </a:xfrm>
          <a:prstGeom prst="rect">
            <a:avLst/>
          </a:prstGeom>
          <a:noFill/>
          <a:ln>
            <a:noFill/>
          </a:ln>
        </p:spPr>
        <p:txBody>
          <a:bodyPr spcFirstLastPara="1" wrap="square" lIns="68575" tIns="34275" rIns="68575" bIns="34275" anchor="ctr" anchorCtr="0">
            <a:normAutofit fontScale="90000"/>
          </a:bodyPr>
          <a:lstStyle/>
          <a:p>
            <a:pPr marL="0" marR="0" lvl="0" indent="0" algn="l" rtl="0">
              <a:lnSpc>
                <a:spcPct val="90000"/>
              </a:lnSpc>
              <a:spcBef>
                <a:spcPts val="0"/>
              </a:spcBef>
              <a:spcAft>
                <a:spcPts val="0"/>
              </a:spcAft>
              <a:buClr>
                <a:schemeClr val="dk1"/>
              </a:buClr>
              <a:buSzPct val="110000"/>
              <a:buFont typeface="Calibri"/>
              <a:buNone/>
            </a:pPr>
            <a:br>
              <a:rPr lang="en" sz="3000" b="0" i="0" u="none" strike="noStrike" cap="none">
                <a:solidFill>
                  <a:srgbClr val="000000"/>
                </a:solidFill>
                <a:latin typeface="Arial"/>
                <a:ea typeface="Arial"/>
                <a:cs typeface="Arial"/>
                <a:sym typeface="Arial"/>
              </a:rPr>
            </a:br>
            <a:br>
              <a:rPr lang="en" sz="3000" b="0" i="0" u="none" strike="noStrike" cap="none">
                <a:solidFill>
                  <a:srgbClr val="000000"/>
                </a:solidFill>
                <a:latin typeface="Arial"/>
                <a:ea typeface="Arial"/>
                <a:cs typeface="Arial"/>
                <a:sym typeface="Arial"/>
              </a:rPr>
            </a:br>
            <a:br>
              <a:rPr lang="en" sz="3000" b="0" i="0" u="none" strike="noStrike" cap="none">
                <a:solidFill>
                  <a:srgbClr val="000000"/>
                </a:solidFill>
                <a:latin typeface="Arial"/>
                <a:ea typeface="Arial"/>
                <a:cs typeface="Arial"/>
                <a:sym typeface="Arial"/>
              </a:rPr>
            </a:br>
            <a:br>
              <a:rPr lang="en" sz="3000" b="0" i="0" u="none" strike="noStrike" cap="none">
                <a:solidFill>
                  <a:srgbClr val="000000"/>
                </a:solidFill>
                <a:latin typeface="Arial"/>
                <a:ea typeface="Arial"/>
                <a:cs typeface="Arial"/>
                <a:sym typeface="Arial"/>
              </a:rPr>
            </a:br>
            <a:br>
              <a:rPr lang="en" sz="3000" b="0" i="0" u="none" strike="noStrike" cap="none">
                <a:solidFill>
                  <a:srgbClr val="000000"/>
                </a:solidFill>
                <a:latin typeface="Arial"/>
                <a:ea typeface="Arial"/>
                <a:cs typeface="Arial"/>
                <a:sym typeface="Arial"/>
              </a:rPr>
            </a:br>
            <a:endParaRPr sz="3000" b="0" i="0" u="none" strike="noStrike" cap="none">
              <a:solidFill>
                <a:srgbClr val="000000"/>
              </a:solidFill>
              <a:latin typeface="Arial"/>
              <a:ea typeface="Arial"/>
              <a:cs typeface="Arial"/>
              <a:sym typeface="Arial"/>
            </a:endParaRPr>
          </a:p>
        </p:txBody>
      </p:sp>
      <p:sp>
        <p:nvSpPr>
          <p:cNvPr id="305" name="Google Shape;305;p13"/>
          <p:cNvSpPr txBox="1"/>
          <p:nvPr/>
        </p:nvSpPr>
        <p:spPr>
          <a:xfrm>
            <a:off x="622481" y="225300"/>
            <a:ext cx="7599900" cy="947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5000"/>
              <a:buFont typeface="Arial"/>
              <a:buNone/>
            </a:pPr>
            <a:r>
              <a:rPr lang="en" sz="5000" b="0" i="0" u="none" strike="noStrike" cap="none">
                <a:solidFill>
                  <a:schemeClr val="lt1"/>
                </a:solidFill>
                <a:latin typeface="Arial"/>
                <a:ea typeface="Arial"/>
                <a:cs typeface="Arial"/>
                <a:sym typeface="Arial"/>
              </a:rPr>
              <a:t>Reflect and Discuss</a:t>
            </a:r>
            <a:endParaRPr sz="5000" b="0" i="0" u="none" strike="noStrike" cap="none">
              <a:solidFill>
                <a:schemeClr val="lt1"/>
              </a:solidFill>
              <a:latin typeface="Arial"/>
              <a:ea typeface="Arial"/>
              <a:cs typeface="Arial"/>
              <a:sym typeface="Arial"/>
            </a:endParaRPr>
          </a:p>
        </p:txBody>
      </p:sp>
      <p:sp>
        <p:nvSpPr>
          <p:cNvPr id="306" name="Google Shape;306;p13"/>
          <p:cNvSpPr txBox="1"/>
          <p:nvPr/>
        </p:nvSpPr>
        <p:spPr>
          <a:xfrm>
            <a:off x="622481" y="1488546"/>
            <a:ext cx="7766100" cy="3078900"/>
          </a:xfrm>
          <a:prstGeom prst="rect">
            <a:avLst/>
          </a:prstGeom>
          <a:noFill/>
          <a:ln>
            <a:noFill/>
          </a:ln>
        </p:spPr>
        <p:txBody>
          <a:bodyPr spcFirstLastPara="1" wrap="square" lIns="68575" tIns="34275" rIns="68575" bIns="34275" anchor="t" anchorCtr="0">
            <a:noAutofit/>
          </a:bodyPr>
          <a:lstStyle/>
          <a:p>
            <a:pPr marL="457200" marR="0" lvl="0" indent="-431800" algn="l" rtl="0">
              <a:lnSpc>
                <a:spcPct val="100000"/>
              </a:lnSpc>
              <a:spcBef>
                <a:spcPts val="0"/>
              </a:spcBef>
              <a:spcAft>
                <a:spcPts val="0"/>
              </a:spcAft>
              <a:buClr>
                <a:srgbClr val="949593"/>
              </a:buClr>
              <a:buSzPts val="3200"/>
              <a:buFont typeface="Arial"/>
              <a:buChar char="■"/>
            </a:pPr>
            <a:r>
              <a:rPr lang="en" sz="3200" b="0" i="0" u="none" strike="noStrike" cap="none">
                <a:solidFill>
                  <a:srgbClr val="949593"/>
                </a:solidFill>
                <a:latin typeface="Arial"/>
                <a:ea typeface="Arial"/>
                <a:cs typeface="Arial"/>
                <a:sym typeface="Arial"/>
              </a:rPr>
              <a:t>What do flowers do?</a:t>
            </a:r>
            <a:endParaRPr sz="3200" b="0" i="0" u="none" strike="noStrike" cap="none">
              <a:solidFill>
                <a:srgbClr val="949593"/>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949593"/>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949593"/>
              </a:solidFill>
              <a:latin typeface="Arial"/>
              <a:ea typeface="Arial"/>
              <a:cs typeface="Arial"/>
              <a:sym typeface="Arial"/>
            </a:endParaRPr>
          </a:p>
        </p:txBody>
      </p:sp>
      <p:sp>
        <p:nvSpPr>
          <p:cNvPr id="307" name="Google Shape;307;p13"/>
          <p:cNvSpPr txBox="1"/>
          <p:nvPr/>
        </p:nvSpPr>
        <p:spPr>
          <a:xfrm>
            <a:off x="8477250" y="4521169"/>
            <a:ext cx="801600" cy="5079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999999"/>
                </a:solidFill>
                <a:latin typeface="Arial"/>
                <a:ea typeface="Arial"/>
                <a:cs typeface="Arial"/>
                <a:sym typeface="Arial"/>
              </a:rPr>
              <a:t>12</a:t>
            </a:r>
            <a:endParaRPr sz="1700" b="1" i="0" u="none" strike="noStrike" cap="none">
              <a:solidFill>
                <a:srgbClr val="666666"/>
              </a:solidFill>
              <a:latin typeface="Arial"/>
              <a:ea typeface="Arial"/>
              <a:cs typeface="Arial"/>
              <a:sym typeface="Arial"/>
            </a:endParaRPr>
          </a:p>
        </p:txBody>
      </p:sp>
      <p:pic>
        <p:nvPicPr>
          <p:cNvPr id="308" name="Google Shape;308;p13"/>
          <p:cNvPicPr preferRelativeResize="0"/>
          <p:nvPr/>
        </p:nvPicPr>
        <p:blipFill rotWithShape="1">
          <a:blip r:embed="rId3">
            <a:alphaModFix/>
          </a:blip>
          <a:srcRect/>
          <a:stretch/>
        </p:blipFill>
        <p:spPr>
          <a:xfrm>
            <a:off x="1908400" y="2992650"/>
            <a:ext cx="4542637" cy="1894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4"/>
          <p:cNvSpPr txBox="1">
            <a:spLocks noGrp="1"/>
          </p:cNvSpPr>
          <p:nvPr>
            <p:ph type="title"/>
          </p:nvPr>
        </p:nvSpPr>
        <p:spPr>
          <a:xfrm>
            <a:off x="1257300" y="2731294"/>
            <a:ext cx="7886700" cy="994172"/>
          </a:xfrm>
          <a:prstGeom prst="rect">
            <a:avLst/>
          </a:prstGeom>
          <a:noFill/>
          <a:ln>
            <a:noFill/>
          </a:ln>
        </p:spPr>
        <p:txBody>
          <a:bodyPr spcFirstLastPara="1" wrap="square" lIns="68575" tIns="34275" rIns="68575" bIns="34275" anchor="ctr" anchorCtr="0">
            <a:normAutofit fontScale="90000"/>
          </a:bodyPr>
          <a:lstStyle/>
          <a:p>
            <a:pPr marL="0" marR="0" lvl="0" indent="0" algn="l" rtl="0">
              <a:lnSpc>
                <a:spcPct val="90000"/>
              </a:lnSpc>
              <a:spcBef>
                <a:spcPts val="0"/>
              </a:spcBef>
              <a:spcAft>
                <a:spcPts val="0"/>
              </a:spcAft>
              <a:buClr>
                <a:schemeClr val="dk1"/>
              </a:buClr>
              <a:buSzPct val="110000"/>
              <a:buFont typeface="Calibri"/>
              <a:buNone/>
            </a:pPr>
            <a:br>
              <a:rPr lang="en" sz="3000" b="0" i="0" u="none" strike="noStrike" cap="none">
                <a:solidFill>
                  <a:srgbClr val="000000"/>
                </a:solidFill>
                <a:latin typeface="Arial"/>
                <a:ea typeface="Arial"/>
                <a:cs typeface="Arial"/>
                <a:sym typeface="Arial"/>
              </a:rPr>
            </a:br>
            <a:br>
              <a:rPr lang="en" sz="3000" b="0" i="0" u="none" strike="noStrike" cap="none">
                <a:solidFill>
                  <a:srgbClr val="000000"/>
                </a:solidFill>
                <a:latin typeface="Arial"/>
                <a:ea typeface="Arial"/>
                <a:cs typeface="Arial"/>
                <a:sym typeface="Arial"/>
              </a:rPr>
            </a:br>
            <a:br>
              <a:rPr lang="en" sz="3000" b="0" i="0" u="none" strike="noStrike" cap="none">
                <a:solidFill>
                  <a:srgbClr val="000000"/>
                </a:solidFill>
                <a:latin typeface="Arial"/>
                <a:ea typeface="Arial"/>
                <a:cs typeface="Arial"/>
                <a:sym typeface="Arial"/>
              </a:rPr>
            </a:br>
            <a:br>
              <a:rPr lang="en" sz="3000" b="0" i="0" u="none" strike="noStrike" cap="none">
                <a:solidFill>
                  <a:srgbClr val="000000"/>
                </a:solidFill>
                <a:latin typeface="Arial"/>
                <a:ea typeface="Arial"/>
                <a:cs typeface="Arial"/>
                <a:sym typeface="Arial"/>
              </a:rPr>
            </a:br>
            <a:br>
              <a:rPr lang="en" sz="3000" b="0" i="0" u="none" strike="noStrike" cap="none">
                <a:solidFill>
                  <a:srgbClr val="000000"/>
                </a:solidFill>
                <a:latin typeface="Arial"/>
                <a:ea typeface="Arial"/>
                <a:cs typeface="Arial"/>
                <a:sym typeface="Arial"/>
              </a:rPr>
            </a:br>
            <a:endParaRPr sz="3000" b="0" i="0" u="none" strike="noStrike" cap="none">
              <a:solidFill>
                <a:srgbClr val="000000"/>
              </a:solidFill>
              <a:latin typeface="Arial"/>
              <a:ea typeface="Arial"/>
              <a:cs typeface="Arial"/>
              <a:sym typeface="Arial"/>
            </a:endParaRPr>
          </a:p>
        </p:txBody>
      </p:sp>
      <p:sp>
        <p:nvSpPr>
          <p:cNvPr id="315" name="Google Shape;315;p14"/>
          <p:cNvSpPr/>
          <p:nvPr/>
        </p:nvSpPr>
        <p:spPr>
          <a:xfrm>
            <a:off x="0" y="0"/>
            <a:ext cx="9144000"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6"/>
              </a:solidFill>
              <a:latin typeface="Calibri"/>
              <a:ea typeface="Calibri"/>
              <a:cs typeface="Calibri"/>
              <a:sym typeface="Calibri"/>
            </a:endParaRPr>
          </a:p>
        </p:txBody>
      </p:sp>
      <p:sp>
        <p:nvSpPr>
          <p:cNvPr id="316" name="Google Shape;316;p14"/>
          <p:cNvSpPr txBox="1"/>
          <p:nvPr/>
        </p:nvSpPr>
        <p:spPr>
          <a:xfrm>
            <a:off x="269050" y="443125"/>
            <a:ext cx="8593500" cy="4304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 sz="5000" b="1" i="0" u="sng" strike="noStrike" cap="none">
                <a:solidFill>
                  <a:srgbClr val="FFFFFF"/>
                </a:solidFill>
                <a:latin typeface="Arial"/>
                <a:ea typeface="Arial"/>
                <a:cs typeface="Arial"/>
                <a:sym typeface="Arial"/>
              </a:rPr>
              <a:t>Big Idea:</a:t>
            </a:r>
            <a:r>
              <a:rPr lang="en" sz="5000" b="1" i="0" u="none" strike="noStrike" cap="none">
                <a:solidFill>
                  <a:srgbClr val="FFFFFF"/>
                </a:solidFill>
                <a:latin typeface="Arial"/>
                <a:ea typeface="Arial"/>
                <a:cs typeface="Arial"/>
                <a:sym typeface="Arial"/>
              </a:rPr>
              <a:t> Plants are living things. They have many parts that work together to help them grow and make new plants.</a:t>
            </a:r>
            <a:endParaRPr sz="5000" b="1" i="0" u="none" strike="noStrike" cap="none">
              <a:solidFill>
                <a:srgbClr val="FFFFFF"/>
              </a:solidFill>
              <a:latin typeface="Arial"/>
              <a:ea typeface="Arial"/>
              <a:cs typeface="Arial"/>
              <a:sym typeface="Arial"/>
            </a:endParaRPr>
          </a:p>
        </p:txBody>
      </p:sp>
      <p:sp>
        <p:nvSpPr>
          <p:cNvPr id="317" name="Google Shape;317;p14"/>
          <p:cNvSpPr txBox="1"/>
          <p:nvPr/>
        </p:nvSpPr>
        <p:spPr>
          <a:xfrm>
            <a:off x="8477250" y="4521169"/>
            <a:ext cx="801600" cy="5079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EFEFEF"/>
                </a:solidFill>
                <a:latin typeface="Arial"/>
                <a:ea typeface="Arial"/>
                <a:cs typeface="Arial"/>
                <a:sym typeface="Arial"/>
              </a:rPr>
              <a:t>13</a:t>
            </a:r>
            <a:endParaRPr sz="1700" b="1" i="0" u="none" strike="noStrike" cap="none">
              <a:solidFill>
                <a:srgbClr val="EFEFEF"/>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5"/>
          <p:cNvSpPr txBox="1"/>
          <p:nvPr/>
        </p:nvSpPr>
        <p:spPr>
          <a:xfrm>
            <a:off x="8283175" y="4521169"/>
            <a:ext cx="801600" cy="5079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999999"/>
                </a:solidFill>
                <a:latin typeface="Arial"/>
                <a:ea typeface="Arial"/>
                <a:cs typeface="Arial"/>
                <a:sym typeface="Arial"/>
              </a:rPr>
              <a:t>14</a:t>
            </a:r>
            <a:endParaRPr sz="1700" b="1" i="0" u="none" strike="noStrike" cap="none">
              <a:solidFill>
                <a:srgbClr val="999999"/>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6"/>
          <p:cNvSpPr txBox="1"/>
          <p:nvPr/>
        </p:nvSpPr>
        <p:spPr>
          <a:xfrm>
            <a:off x="8283175" y="4521169"/>
            <a:ext cx="801600" cy="5079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999999"/>
                </a:solidFill>
                <a:latin typeface="Arial"/>
                <a:ea typeface="Arial"/>
                <a:cs typeface="Arial"/>
                <a:sym typeface="Arial"/>
              </a:rPr>
              <a:t>15</a:t>
            </a:r>
            <a:endParaRPr sz="1700" b="1" i="0" u="none" strike="noStrike" cap="none">
              <a:solidFill>
                <a:srgbClr val="999999"/>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332"/>
        <p:cNvGrpSpPr/>
        <p:nvPr/>
      </p:nvGrpSpPr>
      <p:grpSpPr>
        <a:xfrm>
          <a:off x="0" y="0"/>
          <a:ext cx="0" cy="0"/>
          <a:chOff x="0" y="0"/>
          <a:chExt cx="0" cy="0"/>
        </a:xfrm>
      </p:grpSpPr>
      <p:sp>
        <p:nvSpPr>
          <p:cNvPr id="333" name="Google Shape;333;p17"/>
          <p:cNvSpPr/>
          <p:nvPr/>
        </p:nvSpPr>
        <p:spPr>
          <a:xfrm>
            <a:off x="-78750" y="-137944"/>
            <a:ext cx="9321300" cy="5421375"/>
          </a:xfrm>
          <a:prstGeom prst="rect">
            <a:avLst/>
          </a:prstGeom>
          <a:solidFill>
            <a:srgbClr val="EDEDE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34" name="Google Shape;334;p17"/>
          <p:cNvSpPr txBox="1"/>
          <p:nvPr/>
        </p:nvSpPr>
        <p:spPr>
          <a:xfrm>
            <a:off x="0" y="1594829"/>
            <a:ext cx="9144000" cy="1276425"/>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 sz="6600" b="1" i="0" u="none" strike="noStrike" cap="none">
                <a:solidFill>
                  <a:schemeClr val="accent2"/>
                </a:solidFill>
                <a:latin typeface="Arial"/>
                <a:ea typeface="Arial"/>
                <a:cs typeface="Arial"/>
                <a:sym typeface="Arial"/>
              </a:rPr>
              <a:t>Assessment Options</a:t>
            </a:r>
            <a:endParaRPr sz="1500" b="1" i="0" u="none" strike="noStrike" cap="none">
              <a:solidFill>
                <a:schemeClr val="accent2"/>
              </a:solidFill>
              <a:latin typeface="Arial"/>
              <a:ea typeface="Arial"/>
              <a:cs typeface="Arial"/>
              <a:sym typeface="Arial"/>
            </a:endParaRPr>
          </a:p>
        </p:txBody>
      </p:sp>
      <p:pic>
        <p:nvPicPr>
          <p:cNvPr id="335" name="Google Shape;335;p17" descr="Check1.eps"/>
          <p:cNvPicPr preferRelativeResize="0"/>
          <p:nvPr/>
        </p:nvPicPr>
        <p:blipFill rotWithShape="1">
          <a:blip r:embed="rId3">
            <a:alphaModFix amt="16000"/>
          </a:blip>
          <a:srcRect l="-1654" r="-6637"/>
          <a:stretch/>
        </p:blipFill>
        <p:spPr>
          <a:xfrm>
            <a:off x="4171950" y="983121"/>
            <a:ext cx="4972050" cy="3926138"/>
          </a:xfrm>
          <a:prstGeom prst="rect">
            <a:avLst/>
          </a:prstGeom>
          <a:noFill/>
          <a:ln>
            <a:noFill/>
          </a:ln>
        </p:spPr>
      </p:pic>
      <p:sp>
        <p:nvSpPr>
          <p:cNvPr id="336" name="Google Shape;336;p17"/>
          <p:cNvSpPr txBox="1"/>
          <p:nvPr/>
        </p:nvSpPr>
        <p:spPr>
          <a:xfrm>
            <a:off x="8477250" y="4521169"/>
            <a:ext cx="801600" cy="4002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1700" b="1" i="0" u="none" strike="noStrike" cap="none">
              <a:solidFill>
                <a:srgbClr val="666666"/>
              </a:solidFill>
              <a:latin typeface="Arial"/>
              <a:ea typeface="Arial"/>
              <a:cs typeface="Arial"/>
              <a:sym typeface="Arial"/>
            </a:endParaRPr>
          </a:p>
        </p:txBody>
      </p:sp>
      <p:sp>
        <p:nvSpPr>
          <p:cNvPr id="337" name="Google Shape;337;p17"/>
          <p:cNvSpPr txBox="1"/>
          <p:nvPr/>
        </p:nvSpPr>
        <p:spPr>
          <a:xfrm>
            <a:off x="8477250" y="4521169"/>
            <a:ext cx="801600" cy="5079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999999"/>
                </a:solidFill>
                <a:latin typeface="Arial"/>
                <a:ea typeface="Arial"/>
                <a:cs typeface="Arial"/>
                <a:sym typeface="Arial"/>
              </a:rPr>
              <a:t>16</a:t>
            </a:r>
            <a:endParaRPr sz="1700" b="1" i="0" u="none" strike="noStrike" cap="none">
              <a:solidFill>
                <a:srgbClr val="666666"/>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DFE9FB">
                <a:alpha val="30588"/>
              </a:srgbClr>
            </a:gs>
            <a:gs pos="100000">
              <a:srgbClr val="6E9BE7"/>
            </a:gs>
          </a:gsLst>
          <a:path path="circle">
            <a:fillToRect l="50000" t="50000" r="50000" b="50000"/>
          </a:path>
          <a:tileRect/>
        </a:gradFill>
        <a:effectLst/>
      </p:bgPr>
    </p:bg>
    <p:spTree>
      <p:nvGrpSpPr>
        <p:cNvPr id="1" name="Shape 203"/>
        <p:cNvGrpSpPr/>
        <p:nvPr/>
      </p:nvGrpSpPr>
      <p:grpSpPr>
        <a:xfrm>
          <a:off x="0" y="0"/>
          <a:ext cx="0" cy="0"/>
          <a:chOff x="0" y="0"/>
          <a:chExt cx="0" cy="0"/>
        </a:xfrm>
      </p:grpSpPr>
      <p:pic>
        <p:nvPicPr>
          <p:cNvPr id="204" name="Google Shape;204;p2"/>
          <p:cNvPicPr preferRelativeResize="0"/>
          <p:nvPr/>
        </p:nvPicPr>
        <p:blipFill rotWithShape="1">
          <a:blip r:embed="rId3">
            <a:alphaModFix/>
          </a:blip>
          <a:srcRect/>
          <a:stretch/>
        </p:blipFill>
        <p:spPr>
          <a:xfrm>
            <a:off x="0" y="0"/>
            <a:ext cx="9144000" cy="5143501"/>
          </a:xfrm>
          <a:prstGeom prst="rect">
            <a:avLst/>
          </a:prstGeom>
          <a:noFill/>
          <a:ln>
            <a:noFill/>
          </a:ln>
        </p:spPr>
      </p:pic>
      <p:sp>
        <p:nvSpPr>
          <p:cNvPr id="205" name="Google Shape;205;p2"/>
          <p:cNvSpPr/>
          <p:nvPr/>
        </p:nvSpPr>
        <p:spPr>
          <a:xfrm>
            <a:off x="0" y="3848126"/>
            <a:ext cx="9144000" cy="1342800"/>
          </a:xfrm>
          <a:prstGeom prst="rect">
            <a:avLst/>
          </a:prstGeom>
          <a:solidFill>
            <a:srgbClr val="0098D3">
              <a:alpha val="50588"/>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06" name="Google Shape;206;p2"/>
          <p:cNvSpPr txBox="1"/>
          <p:nvPr/>
        </p:nvSpPr>
        <p:spPr>
          <a:xfrm>
            <a:off x="32550" y="4270250"/>
            <a:ext cx="9078900" cy="851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4100"/>
              <a:buFont typeface="Arial"/>
              <a:buNone/>
            </a:pPr>
            <a:r>
              <a:rPr lang="en" sz="4100" b="0" i="0" u="none" strike="noStrike" cap="none">
                <a:solidFill>
                  <a:schemeClr val="lt1"/>
                </a:solidFill>
                <a:latin typeface="Arial"/>
                <a:ea typeface="Arial"/>
                <a:cs typeface="Arial"/>
                <a:sym typeface="Arial"/>
              </a:rPr>
              <a:t>Exploring Plant Parts</a:t>
            </a:r>
            <a:endParaRPr sz="4100" b="0" i="0" u="none" strike="noStrike" cap="none">
              <a:solidFill>
                <a:schemeClr val="lt1"/>
              </a:solidFill>
              <a:latin typeface="Arial"/>
              <a:ea typeface="Arial"/>
              <a:cs typeface="Arial"/>
              <a:sym typeface="Arial"/>
            </a:endParaRPr>
          </a:p>
        </p:txBody>
      </p:sp>
      <p:sp>
        <p:nvSpPr>
          <p:cNvPr id="207" name="Google Shape;207;p2"/>
          <p:cNvSpPr txBox="1"/>
          <p:nvPr/>
        </p:nvSpPr>
        <p:spPr>
          <a:xfrm>
            <a:off x="100800" y="3680350"/>
            <a:ext cx="8942400" cy="507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Arial"/>
                <a:ea typeface="Arial"/>
                <a:cs typeface="Arial"/>
                <a:sym typeface="Arial"/>
              </a:rPr>
              <a:t>Cluster 2 - Plant Parts</a:t>
            </a:r>
            <a:endParaRPr sz="1800" b="0" i="0" u="none" strike="noStrike" cap="none">
              <a:solidFill>
                <a:schemeClr val="lt1"/>
              </a:solidFill>
              <a:latin typeface="Arial"/>
              <a:ea typeface="Arial"/>
              <a:cs typeface="Arial"/>
              <a:sym typeface="Arial"/>
            </a:endParaRPr>
          </a:p>
        </p:txBody>
      </p:sp>
      <p:sp>
        <p:nvSpPr>
          <p:cNvPr id="208" name="Google Shape;208;p2"/>
          <p:cNvSpPr txBox="1"/>
          <p:nvPr/>
        </p:nvSpPr>
        <p:spPr>
          <a:xfrm>
            <a:off x="8712575" y="4587200"/>
            <a:ext cx="491400" cy="5079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D9D9D9"/>
                </a:solidFill>
                <a:latin typeface="Arial"/>
                <a:ea typeface="Arial"/>
                <a:cs typeface="Arial"/>
                <a:sym typeface="Arial"/>
              </a:rPr>
              <a:t>1</a:t>
            </a:r>
            <a:endParaRPr sz="1700" b="1" i="0" u="none" strike="noStrike" cap="none">
              <a:solidFill>
                <a:srgbClr val="D9D9D9"/>
              </a:solidFill>
              <a:latin typeface="Arial"/>
              <a:ea typeface="Arial"/>
              <a:cs typeface="Arial"/>
              <a:sym typeface="Arial"/>
            </a:endParaRPr>
          </a:p>
        </p:txBody>
      </p:sp>
      <p:sp>
        <p:nvSpPr>
          <p:cNvPr id="209" name="Google Shape;209;p2"/>
          <p:cNvSpPr txBox="1"/>
          <p:nvPr/>
        </p:nvSpPr>
        <p:spPr>
          <a:xfrm>
            <a:off x="100800" y="4806725"/>
            <a:ext cx="1720500" cy="20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000">
                <a:solidFill>
                  <a:schemeClr val="lt1"/>
                </a:solidFill>
                <a:latin typeface="Calibri"/>
                <a:ea typeface="Calibri"/>
                <a:cs typeface="Calibri"/>
                <a:sym typeface="Calibri"/>
              </a:rPr>
              <a:t>©2021 Activate Learning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
          <p:cNvSpPr/>
          <p:nvPr/>
        </p:nvSpPr>
        <p:spPr>
          <a:xfrm>
            <a:off x="-9" y="0"/>
            <a:ext cx="9144000" cy="51435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16" name="Google Shape;216;p3" descr="arrow1.eps"/>
          <p:cNvPicPr preferRelativeResize="0"/>
          <p:nvPr/>
        </p:nvPicPr>
        <p:blipFill rotWithShape="1">
          <a:blip r:embed="rId3">
            <a:alphaModFix amt="58999"/>
          </a:blip>
          <a:srcRect/>
          <a:stretch/>
        </p:blipFill>
        <p:spPr>
          <a:xfrm>
            <a:off x="4689874" y="573494"/>
            <a:ext cx="2111944" cy="3581121"/>
          </a:xfrm>
          <a:prstGeom prst="rect">
            <a:avLst/>
          </a:prstGeom>
          <a:noFill/>
          <a:ln>
            <a:noFill/>
          </a:ln>
        </p:spPr>
      </p:pic>
      <p:pic>
        <p:nvPicPr>
          <p:cNvPr id="217" name="Google Shape;217;p3" descr="arrow1.eps"/>
          <p:cNvPicPr preferRelativeResize="0"/>
          <p:nvPr/>
        </p:nvPicPr>
        <p:blipFill rotWithShape="1">
          <a:blip r:embed="rId3">
            <a:alphaModFix amt="40000"/>
          </a:blip>
          <a:srcRect/>
          <a:stretch/>
        </p:blipFill>
        <p:spPr>
          <a:xfrm>
            <a:off x="3360263" y="573494"/>
            <a:ext cx="2111944" cy="3581121"/>
          </a:xfrm>
          <a:prstGeom prst="rect">
            <a:avLst/>
          </a:prstGeom>
          <a:noFill/>
          <a:ln>
            <a:noFill/>
          </a:ln>
        </p:spPr>
      </p:pic>
      <p:pic>
        <p:nvPicPr>
          <p:cNvPr id="218" name="Google Shape;218;p3" descr="arrow1.eps"/>
          <p:cNvPicPr preferRelativeResize="0"/>
          <p:nvPr/>
        </p:nvPicPr>
        <p:blipFill rotWithShape="1">
          <a:blip r:embed="rId3">
            <a:alphaModFix amt="43000"/>
          </a:blip>
          <a:srcRect/>
          <a:stretch/>
        </p:blipFill>
        <p:spPr>
          <a:xfrm>
            <a:off x="2031352" y="541062"/>
            <a:ext cx="2111944" cy="3581120"/>
          </a:xfrm>
          <a:prstGeom prst="rect">
            <a:avLst/>
          </a:prstGeom>
          <a:noFill/>
          <a:ln>
            <a:noFill/>
          </a:ln>
        </p:spPr>
      </p:pic>
      <p:sp>
        <p:nvSpPr>
          <p:cNvPr id="219" name="Google Shape;219;p3"/>
          <p:cNvSpPr txBox="1"/>
          <p:nvPr/>
        </p:nvSpPr>
        <p:spPr>
          <a:xfrm>
            <a:off x="0" y="1348504"/>
            <a:ext cx="9144000" cy="1276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 sz="6600" b="1" i="0" u="none" strike="noStrike" cap="none">
                <a:solidFill>
                  <a:schemeClr val="accent2"/>
                </a:solidFill>
                <a:latin typeface="Arial"/>
                <a:ea typeface="Arial"/>
                <a:cs typeface="Arial"/>
                <a:sym typeface="Arial"/>
              </a:rPr>
              <a:t>Let’s get started</a:t>
            </a:r>
            <a:endParaRPr sz="1500" b="1" i="0" u="none" strike="noStrike" cap="none">
              <a:solidFill>
                <a:schemeClr val="accent2"/>
              </a:solidFill>
              <a:latin typeface="Arial"/>
              <a:ea typeface="Arial"/>
              <a:cs typeface="Arial"/>
              <a:sym typeface="Arial"/>
            </a:endParaRPr>
          </a:p>
        </p:txBody>
      </p:sp>
      <p:sp>
        <p:nvSpPr>
          <p:cNvPr id="220" name="Google Shape;220;p3"/>
          <p:cNvSpPr txBox="1"/>
          <p:nvPr/>
        </p:nvSpPr>
        <p:spPr>
          <a:xfrm>
            <a:off x="8477250" y="4521169"/>
            <a:ext cx="801675" cy="507825"/>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999999"/>
                </a:solidFill>
                <a:latin typeface="Arial"/>
                <a:ea typeface="Arial"/>
                <a:cs typeface="Arial"/>
                <a:sym typeface="Arial"/>
              </a:rPr>
              <a:t>2</a:t>
            </a:r>
            <a:endParaRPr sz="1700" b="1" i="0" u="none" strike="noStrike" cap="none">
              <a:solidFill>
                <a:srgbClr val="666666"/>
              </a:solidFill>
              <a:latin typeface="Arial"/>
              <a:ea typeface="Arial"/>
              <a:cs typeface="Arial"/>
              <a:sym typeface="Arial"/>
            </a:endParaRPr>
          </a:p>
        </p:txBody>
      </p:sp>
      <p:pic>
        <p:nvPicPr>
          <p:cNvPr id="221" name="Google Shape;221;p3"/>
          <p:cNvPicPr preferRelativeResize="0"/>
          <p:nvPr/>
        </p:nvPicPr>
        <p:blipFill rotWithShape="1">
          <a:blip r:embed="rId4">
            <a:alphaModFix/>
          </a:blip>
          <a:srcRect/>
          <a:stretch/>
        </p:blipFill>
        <p:spPr>
          <a:xfrm>
            <a:off x="2902800" y="2571750"/>
            <a:ext cx="3182300" cy="2121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
          <p:cNvSpPr txBox="1"/>
          <p:nvPr/>
        </p:nvSpPr>
        <p:spPr>
          <a:xfrm>
            <a:off x="346500" y="1260938"/>
            <a:ext cx="8451000" cy="2483400"/>
          </a:xfrm>
          <a:prstGeom prst="rect">
            <a:avLst/>
          </a:prstGeom>
          <a:noFill/>
          <a:ln>
            <a:noFill/>
          </a:ln>
        </p:spPr>
        <p:txBody>
          <a:bodyPr spcFirstLastPara="1" wrap="square" lIns="68575" tIns="34275" rIns="68575" bIns="34275" anchor="t" anchorCtr="0">
            <a:noAutofit/>
          </a:bodyPr>
          <a:lstStyle/>
          <a:p>
            <a:pPr marL="457200" marR="0" lvl="0" indent="-457200" algn="l" rtl="0">
              <a:lnSpc>
                <a:spcPct val="100000"/>
              </a:lnSpc>
              <a:spcBef>
                <a:spcPts val="0"/>
              </a:spcBef>
              <a:spcAft>
                <a:spcPts val="0"/>
              </a:spcAft>
              <a:buClr>
                <a:srgbClr val="949593"/>
              </a:buClr>
              <a:buSzPts val="3600"/>
              <a:buFont typeface="Arial"/>
              <a:buChar char="■"/>
            </a:pPr>
            <a:r>
              <a:rPr lang="en" sz="3600" b="0" i="0" u="none" strike="noStrike" cap="none">
                <a:solidFill>
                  <a:srgbClr val="949593"/>
                </a:solidFill>
                <a:latin typeface="Arial"/>
                <a:ea typeface="Arial"/>
                <a:cs typeface="Arial"/>
                <a:sym typeface="Arial"/>
              </a:rPr>
              <a:t>What parts of this plant can you see?</a:t>
            </a:r>
            <a:endParaRPr sz="3600" b="0" i="0" u="none" strike="noStrike" cap="none">
              <a:solidFill>
                <a:srgbClr val="949593"/>
              </a:solidFill>
              <a:latin typeface="Arial"/>
              <a:ea typeface="Arial"/>
              <a:cs typeface="Arial"/>
              <a:sym typeface="Arial"/>
            </a:endParaRPr>
          </a:p>
          <a:p>
            <a:pPr marL="457200" marR="0" lvl="0" indent="-457200" algn="l" rtl="0">
              <a:lnSpc>
                <a:spcPct val="100000"/>
              </a:lnSpc>
              <a:spcBef>
                <a:spcPts val="0"/>
              </a:spcBef>
              <a:spcAft>
                <a:spcPts val="0"/>
              </a:spcAft>
              <a:buClr>
                <a:srgbClr val="949593"/>
              </a:buClr>
              <a:buSzPts val="3600"/>
              <a:buFont typeface="Arial"/>
              <a:buChar char="■"/>
            </a:pPr>
            <a:r>
              <a:rPr lang="en" sz="3600" b="0" i="0" u="none" strike="noStrike" cap="none">
                <a:solidFill>
                  <a:srgbClr val="949593"/>
                </a:solidFill>
                <a:latin typeface="Arial"/>
                <a:ea typeface="Arial"/>
                <a:cs typeface="Arial"/>
                <a:sym typeface="Arial"/>
              </a:rPr>
              <a:t>Is there a part of the plant that we can’t see?</a:t>
            </a:r>
            <a:endParaRPr sz="3600" b="0" i="0" u="none" strike="noStrike" cap="none">
              <a:solidFill>
                <a:srgbClr val="949593"/>
              </a:solidFill>
              <a:latin typeface="Arial"/>
              <a:ea typeface="Arial"/>
              <a:cs typeface="Arial"/>
              <a:sym typeface="Arial"/>
            </a:endParaRPr>
          </a:p>
        </p:txBody>
      </p:sp>
      <p:sp>
        <p:nvSpPr>
          <p:cNvPr id="228" name="Google Shape;228;p4"/>
          <p:cNvSpPr txBox="1"/>
          <p:nvPr/>
        </p:nvSpPr>
        <p:spPr>
          <a:xfrm>
            <a:off x="8477250" y="4521169"/>
            <a:ext cx="801600" cy="5079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999999"/>
                </a:solidFill>
                <a:latin typeface="Arial"/>
                <a:ea typeface="Arial"/>
                <a:cs typeface="Arial"/>
                <a:sym typeface="Arial"/>
              </a:rPr>
              <a:t>3</a:t>
            </a:r>
            <a:endParaRPr sz="1700" b="1" i="0" u="none" strike="noStrike" cap="none">
              <a:solidFill>
                <a:srgbClr val="666666"/>
              </a:solidFill>
              <a:latin typeface="Arial"/>
              <a:ea typeface="Arial"/>
              <a:cs typeface="Arial"/>
              <a:sym typeface="Arial"/>
            </a:endParaRPr>
          </a:p>
        </p:txBody>
      </p:sp>
      <p:pic>
        <p:nvPicPr>
          <p:cNvPr id="229" name="Google Shape;229;p4"/>
          <p:cNvPicPr preferRelativeResize="0"/>
          <p:nvPr/>
        </p:nvPicPr>
        <p:blipFill rotWithShape="1">
          <a:blip r:embed="rId3">
            <a:alphaModFix/>
          </a:blip>
          <a:srcRect/>
          <a:stretch/>
        </p:blipFill>
        <p:spPr>
          <a:xfrm>
            <a:off x="4765875" y="2453700"/>
            <a:ext cx="1931525" cy="2575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3"/>
        <p:cNvGrpSpPr/>
        <p:nvPr/>
      </p:nvGrpSpPr>
      <p:grpSpPr>
        <a:xfrm>
          <a:off x="0" y="0"/>
          <a:ext cx="0" cy="0"/>
          <a:chOff x="0" y="0"/>
          <a:chExt cx="0" cy="0"/>
        </a:xfrm>
      </p:grpSpPr>
      <p:pic>
        <p:nvPicPr>
          <p:cNvPr id="234" name="Google Shape;234;p5"/>
          <p:cNvPicPr preferRelativeResize="0"/>
          <p:nvPr/>
        </p:nvPicPr>
        <p:blipFill rotWithShape="1">
          <a:blip r:embed="rId3">
            <a:alphaModFix/>
          </a:blip>
          <a:srcRect/>
          <a:stretch/>
        </p:blipFill>
        <p:spPr>
          <a:xfrm>
            <a:off x="1099875" y="152400"/>
            <a:ext cx="7234654" cy="4838701"/>
          </a:xfrm>
          <a:prstGeom prst="rect">
            <a:avLst/>
          </a:prstGeom>
          <a:noFill/>
          <a:ln>
            <a:noFill/>
          </a:ln>
        </p:spPr>
      </p:pic>
      <p:sp>
        <p:nvSpPr>
          <p:cNvPr id="235" name="Google Shape;235;p5"/>
          <p:cNvSpPr txBox="1"/>
          <p:nvPr/>
        </p:nvSpPr>
        <p:spPr>
          <a:xfrm>
            <a:off x="8477250" y="4521169"/>
            <a:ext cx="801600" cy="5079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999999"/>
                </a:solidFill>
                <a:latin typeface="Arial"/>
                <a:ea typeface="Arial"/>
                <a:cs typeface="Arial"/>
                <a:sym typeface="Arial"/>
              </a:rPr>
              <a:t>4</a:t>
            </a:r>
            <a:endParaRPr sz="1700" b="1" i="0" u="none" strike="noStrike" cap="none">
              <a:solidFill>
                <a:srgbClr val="666666"/>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6"/>
          <p:cNvSpPr txBox="1">
            <a:spLocks noGrp="1"/>
          </p:cNvSpPr>
          <p:nvPr>
            <p:ph type="title"/>
          </p:nvPr>
        </p:nvSpPr>
        <p:spPr>
          <a:xfrm>
            <a:off x="1257300" y="2731294"/>
            <a:ext cx="7886700" cy="994275"/>
          </a:xfrm>
          <a:prstGeom prst="rect">
            <a:avLst/>
          </a:prstGeom>
          <a:noFill/>
          <a:ln>
            <a:noFill/>
          </a:ln>
        </p:spPr>
        <p:txBody>
          <a:bodyPr spcFirstLastPara="1" wrap="square" lIns="68575" tIns="34275" rIns="68575" bIns="34275" anchor="ctr" anchorCtr="0">
            <a:normAutofit fontScale="90000"/>
          </a:bodyPr>
          <a:lstStyle/>
          <a:p>
            <a:pPr marL="0" marR="0" lvl="0" indent="0" algn="l" rtl="0">
              <a:lnSpc>
                <a:spcPct val="90000"/>
              </a:lnSpc>
              <a:spcBef>
                <a:spcPts val="0"/>
              </a:spcBef>
              <a:spcAft>
                <a:spcPts val="0"/>
              </a:spcAft>
              <a:buClr>
                <a:schemeClr val="dk1"/>
              </a:buClr>
              <a:buSzPct val="110000"/>
              <a:buFont typeface="Calibri"/>
              <a:buNone/>
            </a:pPr>
            <a:br>
              <a:rPr lang="en" sz="3000" b="0" i="0" u="none" strike="noStrike" cap="none">
                <a:solidFill>
                  <a:srgbClr val="000000"/>
                </a:solidFill>
                <a:latin typeface="Arial"/>
                <a:ea typeface="Arial"/>
                <a:cs typeface="Arial"/>
                <a:sym typeface="Arial"/>
              </a:rPr>
            </a:br>
            <a:br>
              <a:rPr lang="en" sz="3000" b="0" i="0" u="none" strike="noStrike" cap="none">
                <a:solidFill>
                  <a:srgbClr val="000000"/>
                </a:solidFill>
                <a:latin typeface="Arial"/>
                <a:ea typeface="Arial"/>
                <a:cs typeface="Arial"/>
                <a:sym typeface="Arial"/>
              </a:rPr>
            </a:br>
            <a:br>
              <a:rPr lang="en" sz="3000" b="0" i="0" u="none" strike="noStrike" cap="none">
                <a:solidFill>
                  <a:srgbClr val="000000"/>
                </a:solidFill>
                <a:latin typeface="Arial"/>
                <a:ea typeface="Arial"/>
                <a:cs typeface="Arial"/>
                <a:sym typeface="Arial"/>
              </a:rPr>
            </a:br>
            <a:br>
              <a:rPr lang="en" sz="3000" b="0" i="0" u="none" strike="noStrike" cap="none">
                <a:solidFill>
                  <a:srgbClr val="000000"/>
                </a:solidFill>
                <a:latin typeface="Arial"/>
                <a:ea typeface="Arial"/>
                <a:cs typeface="Arial"/>
                <a:sym typeface="Arial"/>
              </a:rPr>
            </a:br>
            <a:br>
              <a:rPr lang="en" sz="3000" b="0" i="0" u="none" strike="noStrike" cap="none">
                <a:solidFill>
                  <a:srgbClr val="000000"/>
                </a:solidFill>
                <a:latin typeface="Arial"/>
                <a:ea typeface="Arial"/>
                <a:cs typeface="Arial"/>
                <a:sym typeface="Arial"/>
              </a:rPr>
            </a:br>
            <a:endParaRPr sz="3000" b="0" i="0" u="none" strike="noStrike" cap="none">
              <a:solidFill>
                <a:srgbClr val="000000"/>
              </a:solidFill>
              <a:latin typeface="Arial"/>
              <a:ea typeface="Arial"/>
              <a:cs typeface="Arial"/>
              <a:sym typeface="Arial"/>
            </a:endParaRPr>
          </a:p>
        </p:txBody>
      </p:sp>
      <p:sp>
        <p:nvSpPr>
          <p:cNvPr id="242" name="Google Shape;242;p6"/>
          <p:cNvSpPr txBox="1"/>
          <p:nvPr/>
        </p:nvSpPr>
        <p:spPr>
          <a:xfrm>
            <a:off x="397500" y="1929550"/>
            <a:ext cx="8178900" cy="2637900"/>
          </a:xfrm>
          <a:prstGeom prst="rect">
            <a:avLst/>
          </a:prstGeom>
          <a:noFill/>
          <a:ln>
            <a:noFill/>
          </a:ln>
        </p:spPr>
        <p:txBody>
          <a:bodyPr spcFirstLastPara="1" wrap="square" lIns="68575" tIns="34275" rIns="68575" bIns="34275" anchor="t" anchorCtr="0">
            <a:noAutofit/>
          </a:bodyPr>
          <a:lstStyle/>
          <a:p>
            <a:pPr marL="457200" marR="0" lvl="0" indent="-406400" algn="l" rtl="0">
              <a:lnSpc>
                <a:spcPct val="115000"/>
              </a:lnSpc>
              <a:spcBef>
                <a:spcPts val="0"/>
              </a:spcBef>
              <a:spcAft>
                <a:spcPts val="0"/>
              </a:spcAft>
              <a:buClr>
                <a:srgbClr val="949593"/>
              </a:buClr>
              <a:buSzPts val="2800"/>
              <a:buFont typeface="Arial"/>
              <a:buChar char="■"/>
            </a:pPr>
            <a:r>
              <a:rPr lang="en" sz="2800" b="0" i="0" u="none" strike="noStrike" cap="none">
                <a:solidFill>
                  <a:srgbClr val="949593"/>
                </a:solidFill>
                <a:latin typeface="Arial"/>
                <a:ea typeface="Arial"/>
                <a:cs typeface="Arial"/>
                <a:sym typeface="Arial"/>
              </a:rPr>
              <a:t>What did you notice when you touched the plant?</a:t>
            </a:r>
            <a:endParaRPr sz="2800" b="0" i="0" u="none" strike="noStrike" cap="none">
              <a:solidFill>
                <a:srgbClr val="949593"/>
              </a:solidFill>
              <a:latin typeface="Arial"/>
              <a:ea typeface="Arial"/>
              <a:cs typeface="Arial"/>
              <a:sym typeface="Arial"/>
            </a:endParaRPr>
          </a:p>
          <a:p>
            <a:pPr marL="457200" marR="0" lvl="0" indent="-406400" algn="l" rtl="0">
              <a:lnSpc>
                <a:spcPct val="115000"/>
              </a:lnSpc>
              <a:spcBef>
                <a:spcPts val="0"/>
              </a:spcBef>
              <a:spcAft>
                <a:spcPts val="0"/>
              </a:spcAft>
              <a:buClr>
                <a:srgbClr val="949593"/>
              </a:buClr>
              <a:buSzPts val="2800"/>
              <a:buFont typeface="Arial"/>
              <a:buChar char="■"/>
            </a:pPr>
            <a:r>
              <a:rPr lang="en" sz="2800" b="0" i="0" u="none" strike="noStrike" cap="none">
                <a:solidFill>
                  <a:srgbClr val="949593"/>
                </a:solidFill>
                <a:latin typeface="Arial"/>
                <a:ea typeface="Arial"/>
                <a:cs typeface="Arial"/>
                <a:sym typeface="Arial"/>
              </a:rPr>
              <a:t>What did you notice when you saw the plant?</a:t>
            </a:r>
            <a:endParaRPr sz="2800" b="0" i="0" u="none" strike="noStrike" cap="none">
              <a:solidFill>
                <a:srgbClr val="949593"/>
              </a:solidFill>
              <a:latin typeface="Arial"/>
              <a:ea typeface="Arial"/>
              <a:cs typeface="Arial"/>
              <a:sym typeface="Arial"/>
            </a:endParaRPr>
          </a:p>
          <a:p>
            <a:pPr marL="457200" marR="0" lvl="0" indent="-406400" algn="l" rtl="0">
              <a:lnSpc>
                <a:spcPct val="115000"/>
              </a:lnSpc>
              <a:spcBef>
                <a:spcPts val="0"/>
              </a:spcBef>
              <a:spcAft>
                <a:spcPts val="0"/>
              </a:spcAft>
              <a:buClr>
                <a:srgbClr val="949593"/>
              </a:buClr>
              <a:buSzPts val="2800"/>
              <a:buFont typeface="Arial"/>
              <a:buChar char="■"/>
            </a:pPr>
            <a:r>
              <a:rPr lang="en" sz="2800" b="0" i="0" u="none" strike="noStrike" cap="none">
                <a:solidFill>
                  <a:srgbClr val="949593"/>
                </a:solidFill>
                <a:latin typeface="Arial"/>
                <a:ea typeface="Arial"/>
                <a:cs typeface="Arial"/>
                <a:sym typeface="Arial"/>
              </a:rPr>
              <a:t>What other senses could you use to find out about the plant?</a:t>
            </a:r>
            <a:endParaRPr sz="3900" b="0" i="0" u="none" strike="noStrike" cap="none">
              <a:solidFill>
                <a:srgbClr val="949593"/>
              </a:solidFill>
              <a:latin typeface="Arial"/>
              <a:ea typeface="Arial"/>
              <a:cs typeface="Arial"/>
              <a:sym typeface="Arial"/>
            </a:endParaRPr>
          </a:p>
        </p:txBody>
      </p:sp>
      <p:sp>
        <p:nvSpPr>
          <p:cNvPr id="243" name="Google Shape;243;p6"/>
          <p:cNvSpPr txBox="1"/>
          <p:nvPr/>
        </p:nvSpPr>
        <p:spPr>
          <a:xfrm>
            <a:off x="8477250" y="4521169"/>
            <a:ext cx="801600" cy="5079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999999"/>
                </a:solidFill>
                <a:latin typeface="Arial"/>
                <a:ea typeface="Arial"/>
                <a:cs typeface="Arial"/>
                <a:sym typeface="Arial"/>
              </a:rPr>
              <a:t>5</a:t>
            </a:r>
            <a:endParaRPr sz="1700" b="1" i="0" u="none" strike="noStrike" cap="none">
              <a:solidFill>
                <a:srgbClr val="666666"/>
              </a:solidFill>
              <a:latin typeface="Arial"/>
              <a:ea typeface="Arial"/>
              <a:cs typeface="Arial"/>
              <a:sym typeface="Arial"/>
            </a:endParaRPr>
          </a:p>
        </p:txBody>
      </p:sp>
      <p:pic>
        <p:nvPicPr>
          <p:cNvPr id="244" name="Google Shape;244;p6"/>
          <p:cNvPicPr preferRelativeResize="0"/>
          <p:nvPr/>
        </p:nvPicPr>
        <p:blipFill rotWithShape="1">
          <a:blip r:embed="rId3">
            <a:alphaModFix/>
          </a:blip>
          <a:srcRect l="25642" t="27522" r="25797" b="17908"/>
          <a:stretch/>
        </p:blipFill>
        <p:spPr>
          <a:xfrm>
            <a:off x="7732100" y="324550"/>
            <a:ext cx="1071175" cy="16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8"/>
        <p:cNvGrpSpPr/>
        <p:nvPr/>
      </p:nvGrpSpPr>
      <p:grpSpPr>
        <a:xfrm>
          <a:off x="0" y="0"/>
          <a:ext cx="0" cy="0"/>
          <a:chOff x="0" y="0"/>
          <a:chExt cx="0" cy="0"/>
        </a:xfrm>
      </p:grpSpPr>
      <p:pic>
        <p:nvPicPr>
          <p:cNvPr id="249" name="Google Shape;249;p7">
            <a:hlinkClick r:id="rId3"/>
          </p:cNvPr>
          <p:cNvPicPr preferRelativeResize="0"/>
          <p:nvPr/>
        </p:nvPicPr>
        <p:blipFill rotWithShape="1">
          <a:blip r:embed="rId4">
            <a:alphaModFix/>
          </a:blip>
          <a:srcRect/>
          <a:stretch/>
        </p:blipFill>
        <p:spPr>
          <a:xfrm>
            <a:off x="1215550" y="152400"/>
            <a:ext cx="6712904" cy="4838698"/>
          </a:xfrm>
          <a:prstGeom prst="rect">
            <a:avLst/>
          </a:prstGeom>
          <a:noFill/>
          <a:ln>
            <a:noFill/>
          </a:ln>
        </p:spPr>
      </p:pic>
      <p:sp>
        <p:nvSpPr>
          <p:cNvPr id="250" name="Google Shape;250;p7"/>
          <p:cNvSpPr txBox="1"/>
          <p:nvPr/>
        </p:nvSpPr>
        <p:spPr>
          <a:xfrm>
            <a:off x="8477250" y="4521169"/>
            <a:ext cx="801600" cy="5079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999999"/>
                </a:solidFill>
                <a:latin typeface="Arial"/>
                <a:ea typeface="Arial"/>
                <a:cs typeface="Arial"/>
                <a:sym typeface="Arial"/>
              </a:rPr>
              <a:t>6</a:t>
            </a:r>
            <a:endParaRPr sz="1700" b="1" i="0" u="none" strike="noStrike" cap="none">
              <a:solidFill>
                <a:srgbClr val="666666"/>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pic>
        <p:nvPicPr>
          <p:cNvPr id="255" name="Google Shape;255;p8"/>
          <p:cNvPicPr preferRelativeResize="0"/>
          <p:nvPr/>
        </p:nvPicPr>
        <p:blipFill rotWithShape="1">
          <a:blip r:embed="rId3">
            <a:alphaModFix/>
          </a:blip>
          <a:srcRect/>
          <a:stretch/>
        </p:blipFill>
        <p:spPr>
          <a:xfrm>
            <a:off x="137375" y="903375"/>
            <a:ext cx="4772325" cy="3336750"/>
          </a:xfrm>
          <a:prstGeom prst="rect">
            <a:avLst/>
          </a:prstGeom>
          <a:noFill/>
          <a:ln>
            <a:noFill/>
          </a:ln>
        </p:spPr>
      </p:pic>
      <p:pic>
        <p:nvPicPr>
          <p:cNvPr id="256" name="Google Shape;256;p8"/>
          <p:cNvPicPr preferRelativeResize="0"/>
          <p:nvPr/>
        </p:nvPicPr>
        <p:blipFill rotWithShape="1">
          <a:blip r:embed="rId4">
            <a:alphaModFix/>
          </a:blip>
          <a:srcRect/>
          <a:stretch/>
        </p:blipFill>
        <p:spPr>
          <a:xfrm>
            <a:off x="5077125" y="673050"/>
            <a:ext cx="3914475" cy="3664615"/>
          </a:xfrm>
          <a:prstGeom prst="rect">
            <a:avLst/>
          </a:prstGeom>
          <a:noFill/>
          <a:ln>
            <a:noFill/>
          </a:ln>
        </p:spPr>
      </p:pic>
      <p:sp>
        <p:nvSpPr>
          <p:cNvPr id="257" name="Google Shape;257;p8"/>
          <p:cNvSpPr txBox="1"/>
          <p:nvPr/>
        </p:nvSpPr>
        <p:spPr>
          <a:xfrm>
            <a:off x="8477250" y="4521169"/>
            <a:ext cx="801600" cy="5079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999999"/>
                </a:solidFill>
                <a:latin typeface="Arial"/>
                <a:ea typeface="Arial"/>
                <a:cs typeface="Arial"/>
                <a:sym typeface="Arial"/>
              </a:rPr>
              <a:t>7</a:t>
            </a:r>
            <a:endParaRPr sz="1700" b="1" i="0" u="none" strike="noStrike" cap="none">
              <a:solidFill>
                <a:srgbClr val="666666"/>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9"/>
          <p:cNvSpPr txBox="1"/>
          <p:nvPr/>
        </p:nvSpPr>
        <p:spPr>
          <a:xfrm>
            <a:off x="8477250" y="4521169"/>
            <a:ext cx="801600" cy="5079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999999"/>
                </a:solidFill>
                <a:latin typeface="Arial"/>
                <a:ea typeface="Arial"/>
                <a:cs typeface="Arial"/>
                <a:sym typeface="Arial"/>
              </a:rPr>
              <a:t>8</a:t>
            </a:r>
            <a:endParaRPr sz="1700" b="1" i="0" u="none" strike="noStrike" cap="none">
              <a:solidFill>
                <a:srgbClr val="666666"/>
              </a:solidFill>
              <a:latin typeface="Arial"/>
              <a:ea typeface="Arial"/>
              <a:cs typeface="Arial"/>
              <a:sym typeface="Arial"/>
            </a:endParaRPr>
          </a:p>
        </p:txBody>
      </p:sp>
      <p:sp>
        <p:nvSpPr>
          <p:cNvPr id="264" name="Google Shape;264;p9"/>
          <p:cNvSpPr txBox="1"/>
          <p:nvPr/>
        </p:nvSpPr>
        <p:spPr>
          <a:xfrm>
            <a:off x="539381" y="1347146"/>
            <a:ext cx="7766100" cy="3078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b="0" i="0" u="none" strike="noStrike" cap="none">
                <a:solidFill>
                  <a:srgbClr val="949593"/>
                </a:solidFill>
                <a:latin typeface="Arial"/>
                <a:ea typeface="Arial"/>
                <a:cs typeface="Arial"/>
                <a:sym typeface="Arial"/>
              </a:rPr>
              <a:t>Share your descriptive words for each part of the plant</a:t>
            </a:r>
            <a:endParaRPr sz="3600" b="0" i="0" u="none" strike="noStrike" cap="none">
              <a:solidFill>
                <a:srgbClr val="949593"/>
              </a:solidFill>
              <a:latin typeface="Arial"/>
              <a:ea typeface="Arial"/>
              <a:cs typeface="Arial"/>
              <a:sym typeface="Arial"/>
            </a:endParaRPr>
          </a:p>
        </p:txBody>
      </p:sp>
      <p:pic>
        <p:nvPicPr>
          <p:cNvPr id="265" name="Google Shape;265;p9"/>
          <p:cNvPicPr preferRelativeResize="0"/>
          <p:nvPr/>
        </p:nvPicPr>
        <p:blipFill rotWithShape="1">
          <a:blip r:embed="rId3">
            <a:alphaModFix/>
          </a:blip>
          <a:srcRect/>
          <a:stretch/>
        </p:blipFill>
        <p:spPr>
          <a:xfrm>
            <a:off x="1908400" y="2992650"/>
            <a:ext cx="4542637" cy="18943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1718</Words>
  <Application>Microsoft Office PowerPoint</Application>
  <PresentationFormat>On-screen Show (16:9)</PresentationFormat>
  <Paragraphs>238</Paragraphs>
  <Slides>17</Slides>
  <Notes>17</Notes>
  <HiddenSlides>1</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17</vt:i4>
      </vt:variant>
    </vt:vector>
  </HeadingPairs>
  <TitlesOfParts>
    <vt:vector size="21" baseType="lpstr">
      <vt:lpstr>Arial</vt:lpstr>
      <vt:lpstr>Calibri</vt:lpstr>
      <vt:lpstr>Office Theme</vt:lpstr>
      <vt:lpstr>Simple Light</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     </vt:lpstr>
      <vt:lpstr>     </vt:lpstr>
      <vt:lpstr>     </vt:lpstr>
      <vt:lpstr>     </vt:lpstr>
      <vt:lpstr>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Katie Fenton</cp:lastModifiedBy>
  <cp:revision>1</cp:revision>
  <dcterms:modified xsi:type="dcterms:W3CDTF">2024-08-12T18:23:55Z</dcterms:modified>
</cp:coreProperties>
</file>