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78E745-E01F-4CD1-9735-98D22BCAA1A2}">
  <a:tblStyle styleId="{B678E745-E01F-4CD1-9735-98D22BCAA1A2}"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09" autoAdjust="0"/>
  </p:normalViewPr>
  <p:slideViewPr>
    <p:cSldViewPr snapToGrid="0">
      <p:cViewPr varScale="1">
        <p:scale>
          <a:sx n="55" d="100"/>
          <a:sy n="55" d="100"/>
        </p:scale>
        <p:origin x="160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ocs6BXQPOg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latin typeface="Cabin"/>
                <a:ea typeface="Cabin"/>
                <a:cs typeface="Cabin"/>
                <a:sym typeface="Cabin"/>
              </a:rPr>
              <a:t>OpenSciEd Middle School</a:t>
            </a: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latin typeface="Cabin"/>
                <a:ea typeface="Cabin"/>
                <a:cs typeface="Cabin"/>
                <a:sym typeface="Cabin"/>
              </a:rPr>
              <a:t>Unit 6.1, Lession 1, Day 1</a:t>
            </a:r>
          </a:p>
          <a:p>
            <a:pPr marL="0" lvl="0" indent="0" algn="l" rtl="0">
              <a:lnSpc>
                <a:spcPct val="100000"/>
              </a:lnSpc>
              <a:spcBef>
                <a:spcPts val="0"/>
              </a:spcBef>
              <a:spcAft>
                <a:spcPts val="0"/>
              </a:spcAft>
              <a:buClr>
                <a:schemeClr val="dk1"/>
              </a:buClr>
              <a:buSzPts val="1100"/>
              <a:buFont typeface="Arial"/>
              <a:buNone/>
            </a:pPr>
            <a:endParaRPr lang="en" b="1" dirty="0">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latin typeface="Cabin"/>
                <a:ea typeface="Cabin"/>
                <a:cs typeface="Cabin"/>
                <a:sym typeface="Cabin"/>
              </a:rPr>
              <a:t>Introduce the anchoring phenomenon.</a:t>
            </a:r>
            <a:r>
              <a:rPr lang="en" dirty="0">
                <a:solidFill>
                  <a:schemeClr val="dk1"/>
                </a:solidFill>
                <a:latin typeface="Cabin"/>
                <a:ea typeface="Cabin"/>
                <a:cs typeface="Cabin"/>
                <a:sym typeface="Cabin"/>
              </a:rPr>
              <a:t> Frame the introduction to the phenomenon by saying, </a:t>
            </a:r>
            <a:r>
              <a:rPr lang="en" i="1" dirty="0">
                <a:solidFill>
                  <a:schemeClr val="dk1"/>
                </a:solidFill>
                <a:latin typeface="Cabin"/>
                <a:ea typeface="Cabin"/>
                <a:cs typeface="Cabin"/>
                <a:sym typeface="Cabin"/>
              </a:rPr>
              <a:t>I have a video with an interesting phenomenon in it that may make you wonder what's happening and how it works. Let's watch this video together to figure out what's going on.</a:t>
            </a:r>
            <a:endParaRPr i="1" dirty="0">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endParaRPr i="1" dirty="0">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latin typeface="Cabin"/>
                <a:ea typeface="Cabin"/>
                <a:cs typeface="Cabin"/>
                <a:sym typeface="Cabin"/>
              </a:rPr>
              <a:t>Prepare science notebooks to record noticings and wonderings.</a:t>
            </a:r>
            <a:r>
              <a:rPr lang="en" dirty="0">
                <a:solidFill>
                  <a:schemeClr val="dk1"/>
                </a:solidFill>
                <a:latin typeface="Cabin"/>
                <a:ea typeface="Cabin"/>
                <a:cs typeface="Cabin"/>
                <a:sym typeface="Cabin"/>
              </a:rPr>
              <a:t> Have students draw a two-column chart to record noticings and wonderings. </a:t>
            </a:r>
            <a:endParaRPr dirty="0">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latin typeface="Cabin"/>
                <a:ea typeface="Cabin"/>
                <a:cs typeface="Cabin"/>
                <a:sym typeface="Cabin"/>
              </a:rPr>
              <a:t>Watch the mirror-window video. </a:t>
            </a:r>
            <a:r>
              <a:rPr lang="en" dirty="0">
                <a:solidFill>
                  <a:schemeClr val="dk1"/>
                </a:solidFill>
                <a:latin typeface="Cabin"/>
                <a:ea typeface="Cabin"/>
                <a:cs typeface="Cabin"/>
                <a:sym typeface="Cabin"/>
              </a:rPr>
              <a:t>Play the </a:t>
            </a:r>
            <a:r>
              <a:rPr lang="en" i="1" dirty="0">
                <a:solidFill>
                  <a:schemeClr val="dk1"/>
                </a:solidFill>
                <a:latin typeface="Cabin"/>
                <a:ea typeface="Cabin"/>
                <a:cs typeface="Cabin"/>
                <a:sym typeface="Cabin"/>
              </a:rPr>
              <a:t>Music Lesson</a:t>
            </a:r>
            <a:r>
              <a:rPr lang="en" dirty="0">
                <a:solidFill>
                  <a:schemeClr val="dk1"/>
                </a:solidFill>
                <a:latin typeface="Cabin"/>
                <a:ea typeface="Cabin"/>
                <a:cs typeface="Cabin"/>
                <a:sym typeface="Cabin"/>
              </a:rPr>
              <a:t> video from</a:t>
            </a:r>
            <a:r>
              <a:rPr lang="en" sz="1200" dirty="0">
                <a:solidFill>
                  <a:schemeClr val="dk1"/>
                </a:solidFill>
                <a:latin typeface="Cabin"/>
                <a:ea typeface="Cabin"/>
                <a:cs typeface="Cabin"/>
                <a:sym typeface="Cabin"/>
              </a:rPr>
              <a:t> </a:t>
            </a:r>
            <a:r>
              <a:rPr lang="en" sz="1000" u="sng" dirty="0">
                <a:solidFill>
                  <a:schemeClr val="hlink"/>
                </a:solidFill>
                <a:latin typeface="Cabin"/>
                <a:ea typeface="Cabin"/>
                <a:cs typeface="Cabin"/>
                <a:sym typeface="Cabin"/>
                <a:hlinkClick r:id="rId3"/>
              </a:rPr>
              <a:t>https://youtu.be/ocs6BXQPOgg</a:t>
            </a:r>
            <a:r>
              <a:rPr lang="en" sz="1000" dirty="0">
                <a:solidFill>
                  <a:schemeClr val="dk1"/>
                </a:solidFill>
                <a:latin typeface="Cabin"/>
                <a:ea typeface="Cabin"/>
                <a:cs typeface="Cabin"/>
                <a:sym typeface="Cabin"/>
              </a:rPr>
              <a:t> </a:t>
            </a:r>
            <a:r>
              <a:rPr lang="en" dirty="0">
                <a:solidFill>
                  <a:schemeClr val="dk1"/>
                </a:solidFill>
                <a:latin typeface="Cabin"/>
                <a:ea typeface="Cabin"/>
                <a:cs typeface="Cabin"/>
                <a:sym typeface="Cabin"/>
              </a:rPr>
              <a:t> Pause the video for students to record their ideas. Play it again if time permits. When the video concludes, give students a few minutes to add to their Notice and Wonder chart.</a:t>
            </a:r>
            <a:endParaRPr dirty="0">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latin typeface="Cabin"/>
              <a:ea typeface="Cabin"/>
              <a:cs typeface="Cabin"/>
              <a:sym typeface="Cabin"/>
            </a:endParaRPr>
          </a:p>
        </p:txBody>
      </p:sp>
      <p:sp>
        <p:nvSpPr>
          <p:cNvPr id="51" name="Google Shape;5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bin"/>
                <a:ea typeface="Cabin"/>
                <a:cs typeface="Cabin"/>
                <a:sym typeface="Cabin"/>
              </a:rPr>
              <a:t>Set up the science notebook and preview the investigation procedures. </a:t>
            </a:r>
            <a:r>
              <a:rPr lang="en">
                <a:solidFill>
                  <a:schemeClr val="dk1"/>
                </a:solidFill>
                <a:latin typeface="Cabin"/>
                <a:ea typeface="Cabin"/>
                <a:cs typeface="Cabin"/>
                <a:sym typeface="Cabin"/>
              </a:rPr>
              <a:t>Ask students to locate their Notice and Wonder chart in their science notebook. Direct them to draw a line under their last noticing from the video and use the remaining space in the chart to add noticings and wonderings from the </a:t>
            </a:r>
            <a:r>
              <a:rPr lang="en" i="1">
                <a:solidFill>
                  <a:schemeClr val="dk1"/>
                </a:solidFill>
                <a:latin typeface="Cabin"/>
                <a:ea typeface="Cabin"/>
                <a:cs typeface="Cabin"/>
                <a:sym typeface="Cabin"/>
              </a:rPr>
              <a:t>Box Model Investigation</a:t>
            </a:r>
            <a:r>
              <a:rPr lang="en">
                <a:solidFill>
                  <a:schemeClr val="dk1"/>
                </a:solidFill>
                <a:latin typeface="Cabin"/>
                <a:ea typeface="Cabin"/>
                <a:cs typeface="Cabin"/>
                <a:sym typeface="Cabin"/>
              </a:rPr>
              <a:t>.</a:t>
            </a:r>
            <a:endParaRPr>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bin"/>
                <a:ea typeface="Cabin"/>
                <a:cs typeface="Cabin"/>
                <a:sym typeface="Cabin"/>
              </a:rPr>
              <a:t>Explain expectations for working in groups and then arrange students in groups, each with a box model at their lab tables.</a:t>
            </a:r>
            <a:endParaRPr>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latin typeface="Cabin"/>
              <a:ea typeface="Cabin"/>
              <a:cs typeface="Cabin"/>
              <a:sym typeface="Cabin"/>
            </a:endParaRPr>
          </a:p>
          <a:p>
            <a:pPr marL="0" lvl="0" indent="0" algn="l" rtl="0">
              <a:lnSpc>
                <a:spcPct val="100000"/>
              </a:lnSpc>
              <a:spcBef>
                <a:spcPts val="0"/>
              </a:spcBef>
              <a:spcAft>
                <a:spcPts val="0"/>
              </a:spcAft>
              <a:buSzPts val="1100"/>
              <a:buNone/>
            </a:pPr>
            <a:r>
              <a:rPr lang="en" b="1">
                <a:solidFill>
                  <a:schemeClr val="dk1"/>
                </a:solidFill>
                <a:latin typeface="Cabin"/>
                <a:ea typeface="Cabin"/>
                <a:cs typeface="Cabin"/>
                <a:sym typeface="Cabin"/>
              </a:rPr>
              <a:t>Observe the box model from the viewing holes. </a:t>
            </a:r>
            <a:r>
              <a:rPr lang="en">
                <a:solidFill>
                  <a:schemeClr val="dk1"/>
                </a:solidFill>
                <a:latin typeface="Cabin"/>
                <a:ea typeface="Cabin"/>
                <a:cs typeface="Cabin"/>
                <a:sym typeface="Cabin"/>
              </a:rPr>
              <a:t>Give groups up to 8 minutes to investigate the box model </a:t>
            </a:r>
            <a:r>
              <a:rPr lang="en" i="1">
                <a:solidFill>
                  <a:schemeClr val="dk1"/>
                </a:solidFill>
                <a:latin typeface="Cabin"/>
                <a:ea typeface="Cabin"/>
                <a:cs typeface="Cabin"/>
                <a:sym typeface="Cabin"/>
              </a:rPr>
              <a:t>with the light on in Room A only</a:t>
            </a:r>
            <a:r>
              <a:rPr lang="en">
                <a:solidFill>
                  <a:schemeClr val="dk1"/>
                </a:solidFill>
                <a:latin typeface="Cabin"/>
                <a:ea typeface="Cabin"/>
                <a:cs typeface="Cabin"/>
                <a:sym typeface="Cabin"/>
              </a:rPr>
              <a:t>. Students should look through the viewing holes in both Room A and Room B several times and record their noticings and wonderings.</a:t>
            </a: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100"/>
              <a:buNone/>
            </a:pP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100"/>
              <a:buNone/>
            </a:pPr>
            <a:r>
              <a:rPr lang="en" b="1">
                <a:solidFill>
                  <a:schemeClr val="dk1"/>
                </a:solidFill>
                <a:latin typeface="Cabin"/>
                <a:ea typeface="Cabin"/>
                <a:cs typeface="Cabin"/>
                <a:sym typeface="Cabin"/>
              </a:rPr>
              <a:t>Remove Room A.</a:t>
            </a:r>
            <a:r>
              <a:rPr lang="en">
                <a:solidFill>
                  <a:schemeClr val="dk1"/>
                </a:solidFill>
                <a:latin typeface="Cabin"/>
                <a:ea typeface="Cabin"/>
                <a:cs typeface="Cabin"/>
                <a:sym typeface="Cabin"/>
              </a:rPr>
              <a:t> If time permits, turn on the classroom lights and prompt students to turn off the flashlight in Room A and carefully remove Room A from the model. With the classroom lights on and a darkened Room B, students should look at the one-way mirror and see themselves - the same experience the music student has. When we enclosed Room A, students had a different perspective of looking at the same thing, but through a viewing hole instead.</a:t>
            </a: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100"/>
              <a:buNone/>
            </a:pPr>
            <a:endParaRPr>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bin"/>
                <a:ea typeface="Cabin"/>
                <a:cs typeface="Cabin"/>
                <a:sym typeface="Cabin"/>
              </a:rPr>
              <a:t>Have students carefully add Room A back to the model before returning to their seats.</a:t>
            </a:r>
            <a:endParaRPr>
              <a:solidFill>
                <a:schemeClr val="dk1"/>
              </a:solidFill>
              <a:latin typeface="Cabin"/>
              <a:ea typeface="Cabin"/>
              <a:cs typeface="Cabin"/>
              <a:sym typeface="Cabi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bin"/>
                <a:ea typeface="Cabin"/>
                <a:cs typeface="Cabin"/>
                <a:sym typeface="Cabin"/>
              </a:rPr>
              <a:t>Introduce the </a:t>
            </a:r>
            <a:r>
              <a:rPr lang="en" b="1" i="1">
                <a:solidFill>
                  <a:schemeClr val="dk1"/>
                </a:solidFill>
                <a:latin typeface="Cabin"/>
                <a:ea typeface="Cabin"/>
                <a:cs typeface="Cabin"/>
                <a:sym typeface="Cabin"/>
              </a:rPr>
              <a:t>Communicating in Scientific Ways</a:t>
            </a:r>
            <a:r>
              <a:rPr lang="en" b="1">
                <a:solidFill>
                  <a:schemeClr val="dk1"/>
                </a:solidFill>
                <a:latin typeface="Cabin"/>
                <a:ea typeface="Cabin"/>
                <a:cs typeface="Cabin"/>
                <a:sym typeface="Cabin"/>
              </a:rPr>
              <a:t> sentence starters. </a:t>
            </a:r>
            <a:r>
              <a:rPr lang="en">
                <a:solidFill>
                  <a:schemeClr val="dk1"/>
                </a:solidFill>
                <a:latin typeface="Cabin"/>
                <a:ea typeface="Cabin"/>
                <a:cs typeface="Cabin"/>
                <a:sym typeface="Cabin"/>
              </a:rPr>
              <a:t>Distribute a copy to each student to tape in their science notebook, or post it in the classroom as a class chart. Explain that these sentence starters are one way to help us better share our thinking during discussion.</a:t>
            </a:r>
            <a:endParaRPr>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bin"/>
                <a:ea typeface="Cabin"/>
                <a:cs typeface="Cabin"/>
                <a:sym typeface="Cabin"/>
              </a:rPr>
              <a:t>Share observations from the box model using sentence starters.</a:t>
            </a:r>
            <a:r>
              <a:rPr lang="en">
                <a:solidFill>
                  <a:schemeClr val="dk1"/>
                </a:solidFill>
                <a:latin typeface="Cabin"/>
                <a:ea typeface="Cabin"/>
                <a:cs typeface="Cabin"/>
                <a:sym typeface="Cabin"/>
              </a:rPr>
              <a:t> Point out the “Observe” sentence starters and note that students can practice using them now to discuss observations. For about 5-7 minutes, use the slide’s prompts to have students share out as a class what they noticed as they used the viewing holes in the box model. </a:t>
            </a:r>
            <a:endParaRPr>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bin"/>
                <a:ea typeface="Cabin"/>
                <a:cs typeface="Cabin"/>
                <a:sym typeface="Cabin"/>
              </a:rPr>
              <a:t>Record new noticings to the class’s Notice and Wonder chart. During the discussion, make certain that students are starting to notice that one side of the model is dark and the other side is light, similar to the video. They are likely connecting that the one-way mirror acts like a mirror on the light side and a window on the dark side.</a:t>
            </a:r>
            <a:endParaRPr>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Cabin"/>
                <a:ea typeface="Cabin"/>
                <a:cs typeface="Cabin"/>
                <a:sym typeface="Cabin"/>
              </a:rPr>
              <a:t>Return to the Mapping the Model to the _____ chart to complete any comparisons that students were uncertain about.</a:t>
            </a:r>
            <a:endParaRPr b="1">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bin"/>
              <a:ea typeface="Cabin"/>
              <a:cs typeface="Cabin"/>
              <a:sym typeface="Cabin"/>
            </a:endParaRPr>
          </a:p>
        </p:txBody>
      </p:sp>
      <p:sp>
        <p:nvSpPr>
          <p:cNvPr id="180" name="Google Shape;18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bin"/>
                <a:ea typeface="Cabin"/>
                <a:cs typeface="Cabin"/>
                <a:sym typeface="Cabin"/>
              </a:rPr>
              <a:t>Evaluate limitations of the box model.</a:t>
            </a:r>
            <a:r>
              <a:rPr lang="en">
                <a:solidFill>
                  <a:schemeClr val="dk1"/>
                </a:solidFill>
                <a:latin typeface="Cabin"/>
                <a:ea typeface="Cabin"/>
                <a:cs typeface="Cabin"/>
                <a:sym typeface="Cabin"/>
              </a:rPr>
              <a:t> Take a couple of minutes to reflect on differences between the box model and the real world it represents. </a:t>
            </a:r>
            <a:endParaRPr>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bin"/>
                <a:ea typeface="Cabin"/>
                <a:cs typeface="Cabin"/>
                <a:sym typeface="Cabin"/>
              </a:rPr>
              <a:t>Listen for suggestions such as these:</a:t>
            </a:r>
            <a:endParaRPr>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i="1">
                <a:solidFill>
                  <a:schemeClr val="dk1"/>
                </a:solidFill>
                <a:latin typeface="Cabin"/>
                <a:ea typeface="Cabin"/>
                <a:cs typeface="Cabin"/>
                <a:sym typeface="Cabin"/>
              </a:rPr>
              <a:t>Eyes outside the box looking through the viewing hole is not like the music student seeing themself.</a:t>
            </a:r>
            <a:endParaRPr i="1">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i="1">
                <a:solidFill>
                  <a:schemeClr val="dk1"/>
                </a:solidFill>
                <a:latin typeface="Cabin"/>
                <a:ea typeface="Cabin"/>
                <a:cs typeface="Cabin"/>
                <a:sym typeface="Cabin"/>
              </a:rPr>
              <a:t>The color of the inside of the box is different from the colors on the wall.</a:t>
            </a:r>
            <a:endParaRPr i="1">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i="1">
                <a:solidFill>
                  <a:schemeClr val="dk1"/>
                </a:solidFill>
                <a:latin typeface="Cabin"/>
                <a:ea typeface="Cabin"/>
                <a:cs typeface="Cabin"/>
                <a:sym typeface="Cabin"/>
              </a:rPr>
              <a:t>The flashlight isn’t quite the same as the light in the room</a:t>
            </a:r>
            <a:r>
              <a:rPr lang="en">
                <a:solidFill>
                  <a:schemeClr val="dk1"/>
                </a:solidFill>
                <a:latin typeface="Cabin"/>
                <a:ea typeface="Cabin"/>
                <a:cs typeface="Cabin"/>
                <a:sym typeface="Cabin"/>
              </a:rPr>
              <a:t>.</a:t>
            </a:r>
            <a:endParaRPr sz="800"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latin typeface="Cabin"/>
                <a:ea typeface="Cabin"/>
                <a:cs typeface="Cabin"/>
                <a:sym typeface="Cabin"/>
              </a:rPr>
              <a:t>Have students complete an exit ticket. </a:t>
            </a:r>
            <a:r>
              <a:rPr lang="en" dirty="0">
                <a:solidFill>
                  <a:schemeClr val="dk1"/>
                </a:solidFill>
                <a:latin typeface="Cabin"/>
                <a:ea typeface="Cabin"/>
                <a:cs typeface="Cabin"/>
                <a:sym typeface="Cabin"/>
              </a:rPr>
              <a:t>Distribute an index card to each student. Ask students to scan their Notice and Wonder chart and their initial diagram to see what ideas they want to bring to the next class discussion. Have students write their name and at least one idea on the exit ticket. Collect the exit tickets before students leave. Use them to prepare for the Consensus Discussion in the next class period.</a:t>
            </a: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400"/>
              <a:buNone/>
            </a:pPr>
            <a:endParaRPr/>
          </a:p>
        </p:txBody>
      </p:sp>
      <p:sp>
        <p:nvSpPr>
          <p:cNvPr id="199" name="Google Shape;19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bin"/>
                <a:ea typeface="Cabin"/>
                <a:cs typeface="Cabin"/>
                <a:sym typeface="Cabin"/>
              </a:rPr>
              <a:t>Share noticings in whole-class discussion.</a:t>
            </a:r>
            <a:r>
              <a:rPr lang="en">
                <a:solidFill>
                  <a:schemeClr val="dk1"/>
                </a:solidFill>
                <a:latin typeface="Cabin"/>
                <a:ea typeface="Cabin"/>
                <a:cs typeface="Cabin"/>
                <a:sym typeface="Cabin"/>
              </a:rPr>
              <a:t> Prompt students to share their noticings from the video. Probe deeper into a few observations to build a sense of mystery or to clarify. Record students’ observations on the “What we notice” or “Notice” side of the class Notice and Wonder chart. Point out that many of the noticings identified the material as glass or a mirror. Say, </a:t>
            </a:r>
            <a:r>
              <a:rPr lang="en" i="1">
                <a:solidFill>
                  <a:schemeClr val="dk1"/>
                </a:solidFill>
                <a:latin typeface="Cabin"/>
                <a:ea typeface="Cabin"/>
                <a:cs typeface="Cabin"/>
                <a:sym typeface="Cabin"/>
              </a:rPr>
              <a:t>It’s really strange that this thing in the video can act like a mirror on one side and a window on the other side. </a:t>
            </a:r>
            <a:endParaRPr>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100"/>
              <a:buNone/>
            </a:pPr>
            <a:r>
              <a:rPr lang="en" b="1">
                <a:solidFill>
                  <a:schemeClr val="dk1"/>
                </a:solidFill>
                <a:latin typeface="Cabin"/>
                <a:ea typeface="Cabin"/>
                <a:cs typeface="Cabin"/>
                <a:sym typeface="Cabin"/>
              </a:rPr>
              <a:t>Repeat the sharing process for wonderings.</a:t>
            </a:r>
            <a:r>
              <a:rPr lang="en">
                <a:solidFill>
                  <a:schemeClr val="dk1"/>
                </a:solidFill>
                <a:latin typeface="Cabin"/>
                <a:ea typeface="Cabin"/>
                <a:cs typeface="Cabin"/>
                <a:sym typeface="Cabin"/>
              </a:rPr>
              <a:t> Take a moment to draw attention to the role that asking questions will play in your classroom. Emphasize that, as a learning community, we are asking questions about why certain things are happening in the video, and by investigating our questions, we will be able to figure it out.</a:t>
            </a: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100"/>
              <a:buNone/>
            </a:pP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100"/>
              <a:buNone/>
            </a:pPr>
            <a:r>
              <a:rPr lang="en" b="1">
                <a:solidFill>
                  <a:schemeClr val="dk1"/>
                </a:solidFill>
                <a:latin typeface="Cabin"/>
                <a:ea typeface="Cabin"/>
                <a:cs typeface="Cabin"/>
                <a:sym typeface="Cabin"/>
              </a:rPr>
              <a:t>Pose the question we need to figure out.</a:t>
            </a:r>
            <a:r>
              <a:rPr lang="en">
                <a:solidFill>
                  <a:schemeClr val="dk1"/>
                </a:solidFill>
                <a:latin typeface="Cabin"/>
                <a:ea typeface="Cabin"/>
                <a:cs typeface="Cabin"/>
                <a:sym typeface="Cabin"/>
              </a:rPr>
              <a:t> Say, </a:t>
            </a:r>
            <a:r>
              <a:rPr lang="en" i="1">
                <a:solidFill>
                  <a:schemeClr val="dk1"/>
                </a:solidFill>
                <a:latin typeface="Cabin"/>
                <a:ea typeface="Cabin"/>
                <a:cs typeface="Cabin"/>
                <a:sym typeface="Cabin"/>
              </a:rPr>
              <a:t>There are a lot of observations here about this thing being like a mirror or a piece of glass, kind of like a window. And questions about what it's made of and how it works. </a:t>
            </a:r>
            <a:r>
              <a:rPr lang="en" b="1" i="1">
                <a:solidFill>
                  <a:schemeClr val="dk1"/>
                </a:solidFill>
                <a:latin typeface="Cabin"/>
                <a:ea typeface="Cabin"/>
                <a:cs typeface="Cabin"/>
                <a:sym typeface="Cabin"/>
              </a:rPr>
              <a:t>How can something act like a mirror and a window at the same time?</a:t>
            </a:r>
            <a:r>
              <a:rPr lang="en" i="1">
                <a:solidFill>
                  <a:schemeClr val="dk1"/>
                </a:solidFill>
                <a:latin typeface="Cabin"/>
                <a:ea typeface="Cabin"/>
                <a:cs typeface="Cabin"/>
                <a:sym typeface="Cabin"/>
              </a:rPr>
              <a:t> We need to figure this out.</a:t>
            </a:r>
            <a:endParaRPr i="1">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bin"/>
              <a:ea typeface="Cabin"/>
              <a:cs typeface="Cabin"/>
              <a:sym typeface="Cabin"/>
            </a:endParaRPr>
          </a:p>
        </p:txBody>
      </p:sp>
      <p:sp>
        <p:nvSpPr>
          <p:cNvPr id="69" name="Google Shape;6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latin typeface="Cabin"/>
                <a:ea typeface="Cabin"/>
                <a:cs typeface="Cabin"/>
                <a:sym typeface="Cabin"/>
              </a:rPr>
              <a:t>Turn and talk about initial explanations for the mirror-window phenomenon.</a:t>
            </a:r>
            <a:r>
              <a:rPr lang="en" dirty="0">
                <a:solidFill>
                  <a:schemeClr val="dk1"/>
                </a:solidFill>
                <a:latin typeface="Cabin"/>
                <a:ea typeface="Cabin"/>
                <a:cs typeface="Cabin"/>
                <a:sym typeface="Cabin"/>
              </a:rPr>
              <a:t> Give students a couple minutes to discuss the slide’s questions with a partner:</a:t>
            </a:r>
            <a:endParaRPr dirty="0">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dirty="0">
                <a:solidFill>
                  <a:schemeClr val="dk1"/>
                </a:solidFill>
                <a:latin typeface="Cabin"/>
                <a:ea typeface="Cabin"/>
                <a:cs typeface="Cabin"/>
                <a:sym typeface="Cabin"/>
              </a:rPr>
              <a:t>Why do the adults see the music student? </a:t>
            </a:r>
            <a:endParaRPr dirty="0">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dirty="0">
                <a:solidFill>
                  <a:schemeClr val="dk1"/>
                </a:solidFill>
                <a:latin typeface="Cabin"/>
                <a:ea typeface="Cabin"/>
                <a:cs typeface="Cabin"/>
                <a:sym typeface="Cabin"/>
              </a:rPr>
              <a:t>Why does the student see themself and not the adults?</a:t>
            </a:r>
            <a:endParaRPr dirty="0">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latin typeface="Cabin"/>
                <a:ea typeface="Cabin"/>
                <a:cs typeface="Cabin"/>
                <a:sym typeface="Cabin"/>
              </a:rPr>
              <a:t>If students are not familiar with the Turn and Talk activity structure, take time now to introduce it and explain what is expected of them when they engage in partner talk (e.g., taking turns to listen carefully to each other, not talking over each other, not getting off topic).</a:t>
            </a:r>
            <a:endParaRPr b="1" dirty="0">
              <a:solidFill>
                <a:schemeClr val="dk1"/>
              </a:solidFill>
              <a:latin typeface="Cabin"/>
              <a:ea typeface="Cabin"/>
              <a:cs typeface="Cabin"/>
              <a:sym typeface="Cabin"/>
            </a:endParaRPr>
          </a:p>
        </p:txBody>
      </p:sp>
      <p:sp>
        <p:nvSpPr>
          <p:cNvPr id="80" name="Google Shape;8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solidFill>
                  <a:schemeClr val="dk1"/>
                </a:solidFill>
                <a:latin typeface="Cabin"/>
                <a:ea typeface="Cabin"/>
                <a:cs typeface="Cabin"/>
                <a:sym typeface="Cabin"/>
              </a:rPr>
              <a:t>Although this activity engages students in systems thinking, wait to name it as such until day 4, when they can reflect on their use of this kind of thinking. For now, describing parts and interactions will help to scaffold students’ initial models for explaining the phenomenon in the video.</a:t>
            </a:r>
            <a:endParaRPr dirty="0">
              <a:solidFill>
                <a:schemeClr val="dk1"/>
              </a:solidFill>
              <a:latin typeface="Cabin"/>
              <a:ea typeface="Cabin"/>
              <a:cs typeface="Cabin"/>
              <a:sym typeface="Cabin"/>
            </a:endParaRPr>
          </a:p>
          <a:p>
            <a:pPr marL="0" lvl="0" indent="0" algn="l" rtl="0">
              <a:lnSpc>
                <a:spcPct val="100000"/>
              </a:lnSpc>
              <a:spcBef>
                <a:spcPts val="0"/>
              </a:spcBef>
              <a:spcAft>
                <a:spcPts val="0"/>
              </a:spcAft>
              <a:buSzPts val="1100"/>
              <a:buNone/>
            </a:pPr>
            <a:endParaRPr dirty="0">
              <a:solidFill>
                <a:schemeClr val="dk1"/>
              </a:solidFill>
              <a:latin typeface="Cabin"/>
              <a:ea typeface="Cabin"/>
              <a:cs typeface="Cabin"/>
              <a:sym typeface="Cabin"/>
            </a:endParaRPr>
          </a:p>
          <a:p>
            <a:pPr marL="0" lvl="0" indent="0" algn="l" rtl="0">
              <a:lnSpc>
                <a:spcPct val="100000"/>
              </a:lnSpc>
              <a:spcBef>
                <a:spcPts val="0"/>
              </a:spcBef>
              <a:spcAft>
                <a:spcPts val="0"/>
              </a:spcAft>
              <a:buSzPts val="1100"/>
              <a:buNone/>
            </a:pPr>
            <a:r>
              <a:rPr lang="en" b="1" dirty="0">
                <a:solidFill>
                  <a:schemeClr val="dk1"/>
                </a:solidFill>
                <a:latin typeface="Cabin"/>
                <a:ea typeface="Cabin"/>
                <a:cs typeface="Cabin"/>
                <a:sym typeface="Cabin"/>
              </a:rPr>
              <a:t>Identify the important parts to guide initial explanations. </a:t>
            </a:r>
            <a:r>
              <a:rPr lang="en" dirty="0">
                <a:solidFill>
                  <a:schemeClr val="dk1"/>
                </a:solidFill>
                <a:latin typeface="Cabin"/>
                <a:ea typeface="Cabin"/>
                <a:cs typeface="Cabin"/>
                <a:sym typeface="Cabin"/>
              </a:rPr>
              <a:t>Show students the Parts chart. Ask,</a:t>
            </a:r>
            <a:r>
              <a:rPr lang="en" i="1" dirty="0">
                <a:solidFill>
                  <a:schemeClr val="dk1"/>
                </a:solidFill>
                <a:latin typeface="Cabin"/>
                <a:ea typeface="Cabin"/>
                <a:cs typeface="Cabin"/>
                <a:sym typeface="Cabin"/>
              </a:rPr>
              <a:t> If we want to explain what’s happening in the video, what are the important parts we need to include in our explanation? </a:t>
            </a:r>
            <a:r>
              <a:rPr lang="en" dirty="0">
                <a:solidFill>
                  <a:schemeClr val="dk1"/>
                </a:solidFill>
                <a:latin typeface="Cabin"/>
                <a:ea typeface="Cabin"/>
                <a:cs typeface="Cabin"/>
                <a:sym typeface="Cabin"/>
              </a:rPr>
              <a:t>Have the class work together to evaluate whether a part in the video is important, not important, or not sure. Ask the following question about each part students propose to include:</a:t>
            </a:r>
            <a:endParaRPr dirty="0">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dirty="0">
                <a:solidFill>
                  <a:schemeClr val="dk1"/>
                </a:solidFill>
                <a:latin typeface="Cabin"/>
                <a:ea typeface="Cabin"/>
                <a:cs typeface="Cabin"/>
                <a:sym typeface="Cabin"/>
              </a:rPr>
              <a:t>If the part was changed or missing, would it change the phenomenon? </a:t>
            </a:r>
            <a:endParaRPr dirty="0">
              <a:solidFill>
                <a:schemeClr val="dk1"/>
              </a:solidFill>
              <a:latin typeface="Cabin"/>
              <a:ea typeface="Cabin"/>
              <a:cs typeface="Cabin"/>
              <a:sym typeface="Cabin"/>
            </a:endParaRPr>
          </a:p>
          <a:p>
            <a:pPr marL="914400" lvl="1" indent="-298450" algn="l" rtl="0">
              <a:lnSpc>
                <a:spcPct val="100000"/>
              </a:lnSpc>
              <a:spcBef>
                <a:spcPts val="0"/>
              </a:spcBef>
              <a:spcAft>
                <a:spcPts val="0"/>
              </a:spcAft>
              <a:buClr>
                <a:schemeClr val="dk1"/>
              </a:buClr>
              <a:buSzPts val="1100"/>
              <a:buFont typeface="Cabin"/>
              <a:buChar char="○"/>
            </a:pPr>
            <a:r>
              <a:rPr lang="en" dirty="0">
                <a:solidFill>
                  <a:schemeClr val="dk1"/>
                </a:solidFill>
                <a:latin typeface="Cabin"/>
                <a:ea typeface="Cabin"/>
                <a:cs typeface="Cabin"/>
                <a:sym typeface="Cabin"/>
              </a:rPr>
              <a:t>If so, it’s important to include.</a:t>
            </a:r>
            <a:endParaRPr dirty="0">
              <a:solidFill>
                <a:schemeClr val="dk1"/>
              </a:solidFill>
              <a:latin typeface="Cabin"/>
              <a:ea typeface="Cabin"/>
              <a:cs typeface="Cabin"/>
              <a:sym typeface="Cabin"/>
            </a:endParaRPr>
          </a:p>
          <a:p>
            <a:pPr marL="914400" lvl="1" indent="-298450" algn="l" rtl="0">
              <a:lnSpc>
                <a:spcPct val="100000"/>
              </a:lnSpc>
              <a:spcBef>
                <a:spcPts val="0"/>
              </a:spcBef>
              <a:spcAft>
                <a:spcPts val="0"/>
              </a:spcAft>
              <a:buClr>
                <a:schemeClr val="dk1"/>
              </a:buClr>
              <a:buSzPts val="1100"/>
              <a:buFont typeface="Cabin"/>
              <a:buChar char="○"/>
            </a:pPr>
            <a:r>
              <a:rPr lang="en" dirty="0">
                <a:solidFill>
                  <a:schemeClr val="dk1"/>
                </a:solidFill>
                <a:latin typeface="Cabin"/>
                <a:ea typeface="Cabin"/>
                <a:cs typeface="Cabin"/>
                <a:sym typeface="Cabin"/>
              </a:rPr>
              <a:t>If not, it’s not important to include.</a:t>
            </a:r>
            <a:endParaRPr dirty="0">
              <a:solidFill>
                <a:schemeClr val="dk1"/>
              </a:solidFill>
              <a:latin typeface="Cabin"/>
              <a:ea typeface="Cabin"/>
              <a:cs typeface="Cabin"/>
              <a:sym typeface="Cabin"/>
            </a:endParaRPr>
          </a:p>
          <a:p>
            <a:pPr marL="914400" lvl="1" indent="-298450" algn="l" rtl="0">
              <a:lnSpc>
                <a:spcPct val="100000"/>
              </a:lnSpc>
              <a:spcBef>
                <a:spcPts val="0"/>
              </a:spcBef>
              <a:spcAft>
                <a:spcPts val="0"/>
              </a:spcAft>
              <a:buClr>
                <a:schemeClr val="dk1"/>
              </a:buClr>
              <a:buSzPts val="1100"/>
              <a:buFont typeface="Cabin"/>
              <a:buChar char="○"/>
            </a:pPr>
            <a:r>
              <a:rPr lang="en" dirty="0">
                <a:solidFill>
                  <a:schemeClr val="dk1"/>
                </a:solidFill>
                <a:latin typeface="Cabin"/>
                <a:ea typeface="Cabin"/>
                <a:cs typeface="Cabin"/>
                <a:sym typeface="Cabin"/>
              </a:rPr>
              <a:t>If we don’t know, then we’re uncertain about it.</a:t>
            </a:r>
            <a:endParaRPr dirty="0">
              <a:solidFill>
                <a:schemeClr val="dk1"/>
              </a:solidFill>
              <a:latin typeface="Cabin"/>
              <a:ea typeface="Cabin"/>
              <a:cs typeface="Cabin"/>
              <a:sym typeface="Cabin"/>
            </a:endParaRPr>
          </a:p>
          <a:p>
            <a:pPr marL="0" lvl="0" indent="0" algn="l" rtl="0">
              <a:lnSpc>
                <a:spcPct val="100000"/>
              </a:lnSpc>
              <a:spcBef>
                <a:spcPts val="0"/>
              </a:spcBef>
              <a:spcAft>
                <a:spcPts val="0"/>
              </a:spcAft>
              <a:buSzPts val="1100"/>
              <a:buNone/>
            </a:pPr>
            <a:endParaRPr dirty="0">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latin typeface="Cabin"/>
                <a:ea typeface="Cabin"/>
                <a:cs typeface="Cabin"/>
                <a:sym typeface="Cabin"/>
              </a:rPr>
              <a:t>As a decision is made for each proposed part, list the part in the appropriate column of the class chart. Once the class reaches agreement, say, </a:t>
            </a:r>
            <a:r>
              <a:rPr lang="en" i="1" dirty="0">
                <a:solidFill>
                  <a:schemeClr val="dk1"/>
                </a:solidFill>
                <a:latin typeface="Cabin"/>
                <a:ea typeface="Cabin"/>
                <a:cs typeface="Cabin"/>
                <a:sym typeface="Cabin"/>
              </a:rPr>
              <a:t>This is a good start to figuring out how this phenomenon works. We can add more parts later if we think we missed something important. Let’s use our list to make a diagram that helps us explain how the important parts are interacting.</a:t>
            </a:r>
            <a:r>
              <a:rPr lang="en" dirty="0">
                <a:solidFill>
                  <a:schemeClr val="dk1"/>
                </a:solidFill>
                <a:latin typeface="Cabin"/>
                <a:ea typeface="Cabin"/>
                <a:cs typeface="Cabin"/>
                <a:sym typeface="Cabin"/>
              </a:rPr>
              <a:t> </a:t>
            </a:r>
            <a:endParaRPr dirty="0">
              <a:solidFill>
                <a:schemeClr val="dk1"/>
              </a:solidFill>
              <a:latin typeface="Cabin"/>
              <a:ea typeface="Cabin"/>
              <a:cs typeface="Cabin"/>
              <a:sym typeface="Cabin"/>
            </a:endParaRPr>
          </a:p>
        </p:txBody>
      </p:sp>
      <p:sp>
        <p:nvSpPr>
          <p:cNvPr id="92" name="Google Shape;9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bin"/>
                <a:ea typeface="Cabin"/>
                <a:cs typeface="Cabin"/>
                <a:sym typeface="Cabin"/>
              </a:rPr>
              <a:t>Diagram interactions between the important parts.</a:t>
            </a:r>
            <a:r>
              <a:rPr lang="en">
                <a:solidFill>
                  <a:schemeClr val="dk1"/>
                </a:solidFill>
                <a:latin typeface="Cabin"/>
                <a:ea typeface="Cabin"/>
                <a:cs typeface="Cabin"/>
                <a:sym typeface="Cabin"/>
              </a:rPr>
              <a:t> Choose whether you want students to use the handout or diagram directly in their science notebook.</a:t>
            </a:r>
            <a:endParaRPr>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a:solidFill>
                  <a:schemeClr val="dk1"/>
                </a:solidFill>
                <a:latin typeface="Cabin"/>
                <a:ea typeface="Cabin"/>
                <a:cs typeface="Cabin"/>
                <a:sym typeface="Cabin"/>
              </a:rPr>
              <a:t>If the handout is selected, distribute one copy to each student. Modify </a:t>
            </a:r>
            <a:r>
              <a:rPr lang="en" b="1">
                <a:solidFill>
                  <a:schemeClr val="dk1"/>
                </a:solidFill>
                <a:latin typeface="Cabin"/>
                <a:ea typeface="Cabin"/>
                <a:cs typeface="Cabin"/>
                <a:sym typeface="Cabin"/>
              </a:rPr>
              <a:t>this slide </a:t>
            </a:r>
            <a:r>
              <a:rPr lang="en">
                <a:solidFill>
                  <a:schemeClr val="dk1"/>
                </a:solidFill>
                <a:latin typeface="Cabin"/>
                <a:ea typeface="Cabin"/>
                <a:cs typeface="Cabin"/>
                <a:sym typeface="Cabin"/>
              </a:rPr>
              <a:t>accordingly. Ask students to check that the diagram on the handout includes all the important parts we identified. Prompt them to add important parts from the class list if the diagram is missing them.</a:t>
            </a:r>
            <a:endParaRPr>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a:solidFill>
                  <a:schemeClr val="dk1"/>
                </a:solidFill>
                <a:latin typeface="Cabin"/>
                <a:ea typeface="Cabin"/>
                <a:cs typeface="Cabin"/>
                <a:sym typeface="Cabin"/>
              </a:rPr>
              <a:t>If students are to diagram in their science notebook, display </a:t>
            </a:r>
            <a:r>
              <a:rPr lang="en" b="1">
                <a:solidFill>
                  <a:schemeClr val="dk1"/>
                </a:solidFill>
                <a:latin typeface="Cabin"/>
                <a:ea typeface="Cabin"/>
                <a:cs typeface="Cabin"/>
                <a:sym typeface="Cabin"/>
              </a:rPr>
              <a:t>this slide</a:t>
            </a:r>
            <a:r>
              <a:rPr lang="en">
                <a:solidFill>
                  <a:schemeClr val="dk1"/>
                </a:solidFill>
                <a:latin typeface="Cabin"/>
                <a:ea typeface="Cabin"/>
                <a:cs typeface="Cabin"/>
                <a:sym typeface="Cabin"/>
              </a:rPr>
              <a:t> (as is). Ask students to write the title “Mirror-Window Diagram” and the slide’s two questions at the top of the next page in their notebook and then draw the diagram, making certain to include the important parts from the class list.</a:t>
            </a: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400"/>
              <a:buNone/>
            </a:pP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400"/>
              <a:buNone/>
            </a:pPr>
            <a:r>
              <a:rPr lang="en">
                <a:solidFill>
                  <a:schemeClr val="dk1"/>
                </a:solidFill>
                <a:latin typeface="Cabin"/>
                <a:ea typeface="Cabin"/>
                <a:cs typeface="Cabin"/>
                <a:sym typeface="Cabin"/>
              </a:rPr>
              <a:t>Once students get all the important parts into the diagram and labeled, ask them to add pictures, symbols, and words to show how the parts work and interact to answer the two questions, as their initial attempt to explain the phenomenon.</a:t>
            </a: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400"/>
              <a:buNone/>
            </a:pPr>
            <a:endParaRPr>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bin"/>
                <a:ea typeface="Cabin"/>
                <a:cs typeface="Cabin"/>
                <a:sym typeface="Cabin"/>
              </a:rPr>
              <a:t>Give students up to 5 minutes to work individually to diagram what they think is happening. Use this diagram as a </a:t>
            </a:r>
            <a:r>
              <a:rPr lang="en" b="1">
                <a:solidFill>
                  <a:schemeClr val="dk1"/>
                </a:solidFill>
                <a:latin typeface="Cabin"/>
                <a:ea typeface="Cabin"/>
                <a:cs typeface="Cabin"/>
                <a:sym typeface="Cabin"/>
              </a:rPr>
              <a:t>formative assessment</a:t>
            </a:r>
            <a:r>
              <a:rPr lang="en">
                <a:solidFill>
                  <a:schemeClr val="dk1"/>
                </a:solidFill>
                <a:latin typeface="Cabin"/>
                <a:ea typeface="Cabin"/>
                <a:cs typeface="Cabin"/>
                <a:sym typeface="Cabin"/>
              </a:rPr>
              <a:t> to monitor students’ initial ideas about how we see objects; specifically, the extent to which their models reflect a “line of sight” or a “path of light.” See teacher guide for assessment guidance.</a:t>
            </a:r>
            <a:endParaRPr>
              <a:solidFill>
                <a:schemeClr val="dk1"/>
              </a:solidFill>
              <a:latin typeface="Cabin"/>
              <a:ea typeface="Cabin"/>
              <a:cs typeface="Cabin"/>
              <a:sym typeface="Cabin"/>
            </a:endParaRPr>
          </a:p>
        </p:txBody>
      </p:sp>
      <p:sp>
        <p:nvSpPr>
          <p:cNvPr id="101" name="Google Shape;10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bin"/>
                <a:ea typeface="Cabin"/>
                <a:cs typeface="Cabin"/>
                <a:sym typeface="Cabin"/>
              </a:rPr>
              <a:t>Establish the purpose for comparing diagrams. </a:t>
            </a:r>
            <a:r>
              <a:rPr lang="en">
                <a:solidFill>
                  <a:schemeClr val="dk1"/>
                </a:solidFill>
                <a:latin typeface="Cabin"/>
                <a:ea typeface="Cabin"/>
                <a:cs typeface="Cabin"/>
                <a:sym typeface="Cabin"/>
              </a:rPr>
              <a:t>Have a short conversation about why we want to look at one another’s diagrams. Ask these questions: </a:t>
            </a:r>
            <a:endParaRPr>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i="1">
                <a:solidFill>
                  <a:schemeClr val="dk1"/>
                </a:solidFill>
                <a:latin typeface="Cabin"/>
                <a:ea typeface="Cabin"/>
                <a:cs typeface="Cabin"/>
                <a:sym typeface="Cabin"/>
              </a:rPr>
              <a:t>What can we learn from looking at one another’s diagrams?</a:t>
            </a:r>
            <a:endParaRPr i="1">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i="1">
                <a:solidFill>
                  <a:schemeClr val="dk1"/>
                </a:solidFill>
                <a:latin typeface="Cabin"/>
                <a:ea typeface="Cabin"/>
                <a:cs typeface="Cabin"/>
                <a:sym typeface="Cabin"/>
              </a:rPr>
              <a:t>What if someone has different ideas than your own?</a:t>
            </a:r>
            <a:endParaRPr i="1">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bin"/>
                <a:ea typeface="Cabin"/>
                <a:cs typeface="Cabin"/>
                <a:sym typeface="Cabin"/>
              </a:rPr>
              <a:t>Reinforce students’ ideas by saying, </a:t>
            </a:r>
            <a:r>
              <a:rPr lang="en" i="1">
                <a:solidFill>
                  <a:schemeClr val="dk1"/>
                </a:solidFill>
                <a:latin typeface="Cabin"/>
                <a:ea typeface="Cabin"/>
                <a:cs typeface="Cabin"/>
                <a:sym typeface="Cabin"/>
              </a:rPr>
              <a:t>We want to see what other people in the class are thinking and how they are representing their ideas. We don’t need to have the same ideas because we all think differently. We can learn from one another by closely looking at our classmates’ work.</a:t>
            </a:r>
            <a:r>
              <a:rPr lang="en" sz="900" b="1">
                <a:solidFill>
                  <a:srgbClr val="0B0B0B"/>
                </a:solidFill>
                <a:latin typeface="Arimo"/>
                <a:ea typeface="Arimo"/>
                <a:cs typeface="Arimo"/>
                <a:sym typeface="Arimo"/>
              </a:rPr>
              <a:t> </a:t>
            </a:r>
            <a:r>
              <a:rPr lang="en" i="1">
                <a:solidFill>
                  <a:schemeClr val="dk1"/>
                </a:solidFill>
                <a:latin typeface="Cabin"/>
                <a:ea typeface="Cabin"/>
                <a:cs typeface="Cabin"/>
                <a:sym typeface="Cabin"/>
              </a:rPr>
              <a:t>Let’s use this time to study their work and see how it can help our own thinking.</a:t>
            </a:r>
            <a:endParaRPr i="1">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endParaRPr i="1">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bin"/>
                <a:ea typeface="Cabin"/>
                <a:cs typeface="Cabin"/>
                <a:sym typeface="Cabin"/>
              </a:rPr>
              <a:t>Compare mirror-window diagrams with a partner.</a:t>
            </a:r>
            <a:r>
              <a:rPr lang="en">
                <a:solidFill>
                  <a:schemeClr val="dk1"/>
                </a:solidFill>
                <a:latin typeface="Cabin"/>
                <a:ea typeface="Cabin"/>
                <a:cs typeface="Cabin"/>
                <a:sym typeface="Cabin"/>
              </a:rPr>
              <a:t> Display </a:t>
            </a:r>
            <a:r>
              <a:rPr lang="en" b="1">
                <a:solidFill>
                  <a:schemeClr val="dk1"/>
                </a:solidFill>
                <a:latin typeface="Cabin"/>
                <a:ea typeface="Cabin"/>
                <a:cs typeface="Cabin"/>
                <a:sym typeface="Cabin"/>
              </a:rPr>
              <a:t>this slide</a:t>
            </a:r>
            <a:r>
              <a:rPr lang="en">
                <a:solidFill>
                  <a:schemeClr val="dk1"/>
                </a:solidFill>
                <a:latin typeface="Cabin"/>
                <a:ea typeface="Cabin"/>
                <a:cs typeface="Cabin"/>
                <a:sym typeface="Cabin"/>
              </a:rPr>
              <a:t> to guide this comparison. Each student needs 1 minute to share their work with a partner. They do not need to achieve consensus. </a:t>
            </a:r>
            <a:endParaRPr i="1">
              <a:solidFill>
                <a:schemeClr val="dk1"/>
              </a:solidFill>
              <a:latin typeface="Cabin"/>
              <a:ea typeface="Cabin"/>
              <a:cs typeface="Cabin"/>
              <a:sym typeface="Cabin"/>
            </a:endParaRPr>
          </a:p>
        </p:txBody>
      </p:sp>
      <p:sp>
        <p:nvSpPr>
          <p:cNvPr id="122" name="Google Shape;1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bin"/>
                <a:ea typeface="Cabin"/>
                <a:cs typeface="Cabin"/>
                <a:sym typeface="Cabin"/>
              </a:rPr>
              <a:t>Elicit ideas for the scale model. </a:t>
            </a:r>
            <a:r>
              <a:rPr lang="en">
                <a:solidFill>
                  <a:schemeClr val="dk1"/>
                </a:solidFill>
                <a:latin typeface="Cabin"/>
                <a:ea typeface="Cabin"/>
                <a:cs typeface="Cabin"/>
                <a:sym typeface="Cabin"/>
              </a:rPr>
              <a:t>Say, </a:t>
            </a:r>
            <a:r>
              <a:rPr lang="en" i="1">
                <a:solidFill>
                  <a:schemeClr val="dk1"/>
                </a:solidFill>
                <a:latin typeface="Cabin"/>
                <a:ea typeface="Cabin"/>
                <a:cs typeface="Cabin"/>
                <a:sym typeface="Cabin"/>
              </a:rPr>
              <a:t>I can’t make our classroom into a full-size replica of the scene in the video, but I have some scale models that we can study</a:t>
            </a:r>
            <a:r>
              <a:rPr lang="en">
                <a:solidFill>
                  <a:schemeClr val="dk1"/>
                </a:solidFill>
                <a:latin typeface="Cabin"/>
                <a:ea typeface="Cabin"/>
                <a:cs typeface="Cabin"/>
                <a:sym typeface="Cabin"/>
              </a:rPr>
              <a:t>. Define this term by explaining that a scale model is a smaller representation of something in the real world, and that we can use it to develop and test our ideas for explaining a phenomenon.</a:t>
            </a: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100"/>
              <a:buNone/>
            </a:pP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100"/>
              <a:buNone/>
            </a:pPr>
            <a:r>
              <a:rPr lang="en">
                <a:solidFill>
                  <a:schemeClr val="dk1"/>
                </a:solidFill>
                <a:latin typeface="Cabin"/>
                <a:ea typeface="Cabin"/>
                <a:cs typeface="Cabin"/>
                <a:sym typeface="Cabin"/>
              </a:rPr>
              <a:t>Then discuss the question.</a:t>
            </a: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100"/>
              <a:buNone/>
            </a:pP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100"/>
              <a:buNone/>
            </a:pPr>
            <a:r>
              <a:rPr lang="en">
                <a:solidFill>
                  <a:schemeClr val="dk1"/>
                </a:solidFill>
                <a:latin typeface="Cabin"/>
                <a:ea typeface="Cabin"/>
                <a:cs typeface="Cabin"/>
                <a:sym typeface="Cabin"/>
              </a:rPr>
              <a:t>Listen for these suggestions:</a:t>
            </a:r>
            <a:endParaRPr>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a:solidFill>
                  <a:schemeClr val="dk1"/>
                </a:solidFill>
                <a:latin typeface="Cabin"/>
                <a:ea typeface="Cabin"/>
                <a:cs typeface="Cabin"/>
                <a:sym typeface="Cabin"/>
              </a:rPr>
              <a:t>two rooms</a:t>
            </a:r>
            <a:endParaRPr>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a:solidFill>
                  <a:schemeClr val="dk1"/>
                </a:solidFill>
                <a:latin typeface="Cabin"/>
                <a:ea typeface="Cabin"/>
                <a:cs typeface="Cabin"/>
                <a:sym typeface="Cabin"/>
              </a:rPr>
              <a:t>light in one room</a:t>
            </a:r>
            <a:endParaRPr>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a:solidFill>
                  <a:schemeClr val="dk1"/>
                </a:solidFill>
                <a:latin typeface="Cabin"/>
                <a:ea typeface="Cabin"/>
                <a:cs typeface="Cabin"/>
                <a:sym typeface="Cabin"/>
              </a:rPr>
              <a:t>no light in the other room</a:t>
            </a:r>
            <a:endParaRPr>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a:solidFill>
                  <a:schemeClr val="dk1"/>
                </a:solidFill>
                <a:latin typeface="Cabin"/>
                <a:ea typeface="Cabin"/>
                <a:cs typeface="Cabin"/>
                <a:sym typeface="Cabin"/>
              </a:rPr>
              <a:t>mirror-window material in between the two rooms</a:t>
            </a:r>
            <a:endParaRPr>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a:solidFill>
                  <a:schemeClr val="dk1"/>
                </a:solidFill>
                <a:latin typeface="Cabin"/>
                <a:ea typeface="Cabin"/>
                <a:cs typeface="Cabin"/>
                <a:sym typeface="Cabin"/>
              </a:rPr>
              <a:t>people on both sides</a:t>
            </a:r>
            <a:endParaRPr>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bin"/>
              <a:ea typeface="Cabin"/>
              <a:cs typeface="Cabin"/>
              <a:sym typeface="Cabi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bin"/>
                <a:ea typeface="Cabin"/>
                <a:cs typeface="Cabin"/>
                <a:sym typeface="Cabin"/>
              </a:rPr>
              <a:t>Elicit students’ experiences with scale models.</a:t>
            </a:r>
            <a:r>
              <a:rPr lang="en">
                <a:solidFill>
                  <a:schemeClr val="dk1"/>
                </a:solidFill>
                <a:latin typeface="Cabin"/>
                <a:ea typeface="Cabin"/>
                <a:cs typeface="Cabin"/>
                <a:sym typeface="Cabin"/>
              </a:rPr>
              <a:t> Show students one of the box models we will use to represent the system in the video. Ask students to share their experiences using scale models to explain something in the real world or to design solutions to problems. Listen for suggestions of models from science class or home, such as these:</a:t>
            </a:r>
            <a:endParaRPr>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a:solidFill>
                  <a:schemeClr val="dk1"/>
                </a:solidFill>
                <a:latin typeface="Cabin"/>
                <a:ea typeface="Cabin"/>
                <a:cs typeface="Cabin"/>
                <a:sym typeface="Cabin"/>
              </a:rPr>
              <a:t>replicas of body parts (e.g., skeletons) to explain how a body system functions or moves</a:t>
            </a:r>
            <a:endParaRPr>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a:solidFill>
                  <a:schemeClr val="dk1"/>
                </a:solidFill>
                <a:latin typeface="Cabin"/>
                <a:ea typeface="Cabin"/>
                <a:cs typeface="Cabin"/>
                <a:sym typeface="Cabin"/>
              </a:rPr>
              <a:t>solar system models to explain why we have different moon phases</a:t>
            </a:r>
            <a:endParaRPr>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a:solidFill>
                  <a:schemeClr val="dk1"/>
                </a:solidFill>
                <a:latin typeface="Cabin"/>
                <a:ea typeface="Cabin"/>
                <a:cs typeface="Cabin"/>
                <a:sym typeface="Cabin"/>
              </a:rPr>
              <a:t>watershed models to explain how water flows downhill within a certain area</a:t>
            </a:r>
            <a:endParaRPr>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a:solidFill>
                  <a:schemeClr val="dk1"/>
                </a:solidFill>
                <a:latin typeface="Cabin"/>
                <a:ea typeface="Cabin"/>
                <a:cs typeface="Cabin"/>
                <a:sym typeface="Cabin"/>
              </a:rPr>
              <a:t>rocket models to test how different designs function to support flight</a:t>
            </a:r>
            <a:endParaRPr>
              <a:solidFill>
                <a:schemeClr val="dk1"/>
              </a:solidFill>
              <a:latin typeface="Cabin"/>
              <a:ea typeface="Cabin"/>
              <a:cs typeface="Cabin"/>
              <a:sym typeface="Cabin"/>
            </a:endParaRPr>
          </a:p>
          <a:p>
            <a:pPr marL="457200" lvl="0" indent="-298450" algn="l" rtl="0">
              <a:lnSpc>
                <a:spcPct val="100000"/>
              </a:lnSpc>
              <a:spcBef>
                <a:spcPts val="0"/>
              </a:spcBef>
              <a:spcAft>
                <a:spcPts val="0"/>
              </a:spcAft>
              <a:buClr>
                <a:schemeClr val="dk1"/>
              </a:buClr>
              <a:buSzPts val="1100"/>
              <a:buFont typeface="Cabin"/>
              <a:buChar char="●"/>
            </a:pPr>
            <a:r>
              <a:rPr lang="en">
                <a:solidFill>
                  <a:schemeClr val="dk1"/>
                </a:solidFill>
                <a:latin typeface="Cabin"/>
                <a:ea typeface="Cabin"/>
                <a:cs typeface="Cabin"/>
                <a:sym typeface="Cabin"/>
              </a:rPr>
              <a:t>ecosystem models that identify living things within an ecosystem and how they interact</a:t>
            </a: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400"/>
              <a:buNone/>
            </a:pP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400"/>
              <a:buNone/>
            </a:pPr>
            <a:r>
              <a:rPr lang="en">
                <a:solidFill>
                  <a:schemeClr val="dk1"/>
                </a:solidFill>
                <a:latin typeface="Cabin"/>
                <a:ea typeface="Cabin"/>
                <a:cs typeface="Cabin"/>
                <a:sym typeface="Cabin"/>
              </a:rPr>
              <a:t>Point out that in every case, the scale model had some features that were helpful for explaining a phenomenon or solving a problem in the real world but also had some limitations. Say, </a:t>
            </a:r>
            <a:r>
              <a:rPr lang="en" i="1">
                <a:solidFill>
                  <a:schemeClr val="dk1"/>
                </a:solidFill>
                <a:latin typeface="Cabin"/>
                <a:ea typeface="Cabin"/>
                <a:cs typeface="Cabin"/>
                <a:sym typeface="Cabin"/>
              </a:rPr>
              <a:t>Let’s consider how this scale model is similar to and different from the scene in the real world that we want it to represent. </a:t>
            </a:r>
            <a:endParaRPr>
              <a:solidFill>
                <a:schemeClr val="dk1"/>
              </a:solidFill>
              <a:latin typeface="Cabin"/>
              <a:ea typeface="Cabin"/>
              <a:cs typeface="Cabin"/>
              <a:sym typeface="Cabi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b="1">
                <a:solidFill>
                  <a:schemeClr val="dk1"/>
                </a:solidFill>
                <a:latin typeface="Cabin"/>
                <a:ea typeface="Cabin"/>
                <a:cs typeface="Cabin"/>
                <a:sym typeface="Cabin"/>
              </a:rPr>
              <a:t>Introduce the mapping tool.</a:t>
            </a:r>
            <a:r>
              <a:rPr lang="en">
                <a:solidFill>
                  <a:schemeClr val="dk1"/>
                </a:solidFill>
                <a:latin typeface="Cabin"/>
                <a:ea typeface="Cabin"/>
                <a:cs typeface="Cabin"/>
                <a:sym typeface="Cabin"/>
              </a:rPr>
              <a:t> Present the Mapping the Model to the </a:t>
            </a:r>
            <a:r>
              <a:rPr lang="en" sz="1200">
                <a:solidFill>
                  <a:schemeClr val="dk1"/>
                </a:solidFill>
                <a:latin typeface="Open Sans"/>
                <a:ea typeface="Open Sans"/>
                <a:cs typeface="Open Sans"/>
                <a:sym typeface="Open Sans"/>
              </a:rPr>
              <a:t>________</a:t>
            </a:r>
            <a:r>
              <a:rPr lang="en" i="1">
                <a:solidFill>
                  <a:schemeClr val="dk1"/>
                </a:solidFill>
                <a:latin typeface="Cabin"/>
                <a:ea typeface="Cabin"/>
                <a:cs typeface="Cabin"/>
                <a:sym typeface="Cabin"/>
              </a:rPr>
              <a:t> </a:t>
            </a:r>
            <a:r>
              <a:rPr lang="en">
                <a:solidFill>
                  <a:schemeClr val="dk1"/>
                </a:solidFill>
                <a:latin typeface="Cabin"/>
                <a:ea typeface="Cabin"/>
                <a:cs typeface="Cabin"/>
                <a:sym typeface="Cabin"/>
              </a:rPr>
              <a:t>chart. Explain that this tool will help us to compare the box model to what it represents from the video. </a:t>
            </a: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400"/>
              <a:buNone/>
            </a:pP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400"/>
              <a:buNone/>
            </a:pPr>
            <a:r>
              <a:rPr lang="en">
                <a:solidFill>
                  <a:schemeClr val="dk1"/>
                </a:solidFill>
                <a:latin typeface="Cabin"/>
                <a:ea typeface="Cabin"/>
                <a:cs typeface="Cabin"/>
                <a:sym typeface="Cabin"/>
              </a:rPr>
              <a:t>Complete the blank in the chart’s title to orient students to what we are mapping (e.g., Mapping the Model to the One-Way Mirror and Rooms).</a:t>
            </a: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400"/>
              <a:buNone/>
            </a:pPr>
            <a:endParaRPr>
              <a:solidFill>
                <a:schemeClr val="dk1"/>
              </a:solidFill>
              <a:latin typeface="Cabin"/>
              <a:ea typeface="Cabin"/>
              <a:cs typeface="Cabin"/>
              <a:sym typeface="Cabin"/>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bin"/>
                <a:ea typeface="Cabin"/>
                <a:cs typeface="Cabin"/>
                <a:sym typeface="Cabin"/>
              </a:rPr>
              <a:t>Compare the box model parts to the parts in the video. </a:t>
            </a:r>
            <a:r>
              <a:rPr lang="en">
                <a:solidFill>
                  <a:schemeClr val="dk1"/>
                </a:solidFill>
                <a:latin typeface="Cabin"/>
                <a:ea typeface="Cabin"/>
                <a:cs typeface="Cabin"/>
                <a:sym typeface="Cabin"/>
              </a:rPr>
              <a:t>Brainstorm how the parts in the model are similar to and different from the real world shown in the video scene, completing as much as you can in the right two columns of the mapping tool. For answers that students are uncertain about, leave those cells blank and revisit after the </a:t>
            </a:r>
            <a:r>
              <a:rPr lang="en" i="1">
                <a:solidFill>
                  <a:schemeClr val="dk1"/>
                </a:solidFill>
                <a:latin typeface="Cabin"/>
                <a:ea typeface="Cabin"/>
                <a:cs typeface="Cabin"/>
                <a:sym typeface="Cabin"/>
              </a:rPr>
              <a:t>Box Model Investigation</a:t>
            </a:r>
            <a:r>
              <a:rPr lang="en">
                <a:solidFill>
                  <a:schemeClr val="dk1"/>
                </a:solidFill>
                <a:latin typeface="Cabin"/>
                <a:ea typeface="Cabin"/>
                <a:cs typeface="Cabin"/>
                <a:sym typeface="Cabin"/>
              </a:rPr>
              <a:t>.</a:t>
            </a:r>
            <a:endParaRPr>
              <a:solidFill>
                <a:schemeClr val="dk1"/>
              </a:solidFill>
              <a:latin typeface="Cabin"/>
              <a:ea typeface="Cabin"/>
              <a:cs typeface="Cabin"/>
              <a:sym typeface="Cabin"/>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Photo - Horizontal">
  <p:cSld name="TITLE_AND_BODY_1">
    <p:bg>
      <p:bgPr>
        <a:solidFill>
          <a:srgbClr val="F3F3F3"/>
        </a:solidFill>
        <a:effectLst/>
      </p:bgPr>
    </p:bg>
    <p:spTree>
      <p:nvGrpSpPr>
        <p:cNvPr id="1" name="Shape 7"/>
        <p:cNvGrpSpPr/>
        <p:nvPr/>
      </p:nvGrpSpPr>
      <p:grpSpPr>
        <a:xfrm>
          <a:off x="0" y="0"/>
          <a:ext cx="0" cy="0"/>
          <a:chOff x="0" y="0"/>
          <a:chExt cx="0" cy="0"/>
        </a:xfrm>
      </p:grpSpPr>
      <p:sp>
        <p:nvSpPr>
          <p:cNvPr id="8" name="Google Shape;8;p2"/>
          <p:cNvSpPr txBox="1">
            <a:spLocks noGrp="1"/>
          </p:cNvSpPr>
          <p:nvPr>
            <p:ph type="sldNum" idx="12"/>
          </p:nvPr>
        </p:nvSpPr>
        <p:spPr>
          <a:xfrm>
            <a:off x="4475913" y="6500813"/>
            <a:ext cx="185400" cy="255600"/>
          </a:xfrm>
          <a:prstGeom prst="rect">
            <a:avLst/>
          </a:prstGeom>
          <a:noFill/>
          <a:ln>
            <a:noFill/>
          </a:ln>
        </p:spPr>
        <p:txBody>
          <a:bodyPr spcFirstLastPara="1" wrap="square" lIns="29750" tIns="29750" rIns="29750" bIns="29750" anchor="t" anchorCtr="0">
            <a:noAutofit/>
          </a:bodyPr>
          <a:lstStyle>
            <a:lvl1pPr marL="0" marR="0" lvl="0" indent="0" algn="ctr" rtl="0">
              <a:lnSpc>
                <a:spcPct val="100000"/>
              </a:lnSpc>
              <a:spcBef>
                <a:spcPts val="0"/>
              </a:spcBef>
              <a:spcAft>
                <a:spcPts val="0"/>
              </a:spcAft>
              <a:buClr>
                <a:srgbClr val="000000"/>
              </a:buClr>
              <a:buSzPts val="1000"/>
              <a:buFont typeface="Helvetica Neue"/>
              <a:buNone/>
              <a:defRPr sz="10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000"/>
              <a:buFont typeface="Helvetica Neue"/>
              <a:buNone/>
              <a:defRPr sz="10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000"/>
              <a:buFont typeface="Helvetica Neue"/>
              <a:buNone/>
              <a:defRPr sz="10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000"/>
              <a:buFont typeface="Helvetica Neue"/>
              <a:buNone/>
              <a:defRPr sz="10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000"/>
              <a:buFont typeface="Helvetica Neue"/>
              <a:buNone/>
              <a:defRPr sz="10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000"/>
              <a:buFont typeface="Helvetica Neue"/>
              <a:buNone/>
              <a:defRPr sz="10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000"/>
              <a:buFont typeface="Helvetica Neue"/>
              <a:buNone/>
              <a:defRPr sz="10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000"/>
              <a:buFont typeface="Helvetica Neue"/>
              <a:buNone/>
              <a:defRPr sz="10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000"/>
              <a:buFont typeface="Helvetica Neue"/>
              <a:buNone/>
              <a:defRPr sz="10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1400">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3"/>
          <p:cNvSpPr txBox="1">
            <a:spLocks noGrp="1"/>
          </p:cNvSpPr>
          <p:nvPr>
            <p:ph type="body" idx="1"/>
          </p:nvPr>
        </p:nvSpPr>
        <p:spPr>
          <a:xfrm>
            <a:off x="457200" y="1536625"/>
            <a:ext cx="8229600" cy="4555200"/>
          </a:xfrm>
          <a:prstGeom prst="rect">
            <a:avLst/>
          </a:prstGeom>
          <a:noFill/>
          <a:ln>
            <a:noFill/>
          </a:ln>
        </p:spPr>
        <p:txBody>
          <a:bodyPr spcFirstLastPara="1" wrap="square" lIns="91425" tIns="91425" rIns="91425" bIns="91425" anchor="t" anchorCtr="0">
            <a:noAutofit/>
          </a:bodyPr>
          <a:lstStyle>
            <a:lvl1pPr marL="457200" lvl="0" indent="-457200" algn="l">
              <a:lnSpc>
                <a:spcPct val="115000"/>
              </a:lnSpc>
              <a:spcBef>
                <a:spcPts val="0"/>
              </a:spcBef>
              <a:spcAft>
                <a:spcPts val="0"/>
              </a:spcAft>
              <a:buSzPts val="3600"/>
              <a:buChar char="●"/>
              <a:defRPr/>
            </a:lvl1pPr>
            <a:lvl2pPr marL="914400" lvl="1" indent="-431800" algn="l">
              <a:lnSpc>
                <a:spcPct val="115000"/>
              </a:lnSpc>
              <a:spcBef>
                <a:spcPts val="1600"/>
              </a:spcBef>
              <a:spcAft>
                <a:spcPts val="0"/>
              </a:spcAft>
              <a:buSzPts val="3200"/>
              <a:buChar char="○"/>
              <a:defRPr/>
            </a:lvl2pPr>
            <a:lvl3pPr marL="1371600" lvl="2" indent="-381000" algn="l">
              <a:lnSpc>
                <a:spcPct val="115000"/>
              </a:lnSpc>
              <a:spcBef>
                <a:spcPts val="1600"/>
              </a:spcBef>
              <a:spcAft>
                <a:spcPts val="0"/>
              </a:spcAft>
              <a:buSzPts val="2400"/>
              <a:buChar char="■"/>
              <a:defRPr/>
            </a:lvl3pPr>
            <a:lvl4pPr marL="1828800" lvl="3" indent="-381000" algn="l">
              <a:lnSpc>
                <a:spcPct val="115000"/>
              </a:lnSpc>
              <a:spcBef>
                <a:spcPts val="1600"/>
              </a:spcBef>
              <a:spcAft>
                <a:spcPts val="0"/>
              </a:spcAft>
              <a:buSzPts val="2400"/>
              <a:buChar char="●"/>
              <a:defRPr/>
            </a:lvl4pPr>
            <a:lvl5pPr marL="2286000" lvl="4" indent="-342900" algn="l">
              <a:lnSpc>
                <a:spcPct val="115000"/>
              </a:lnSpc>
              <a:spcBef>
                <a:spcPts val="1600"/>
              </a:spcBef>
              <a:spcAft>
                <a:spcPts val="0"/>
              </a:spcAft>
              <a:buSzPts val="18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 name="Google Shape;11;p3"/>
          <p:cNvSpPr txBox="1">
            <a:spLocks noGrp="1"/>
          </p:cNvSpPr>
          <p:nvPr>
            <p:ph type="subTitle" idx="2"/>
          </p:nvPr>
        </p:nvSpPr>
        <p:spPr>
          <a:xfrm>
            <a:off x="457200" y="75200"/>
            <a:ext cx="3520200" cy="465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3600"/>
              <a:buNone/>
              <a:defRPr sz="1800"/>
            </a:lvl1pPr>
            <a:lvl2pPr lvl="1" algn="l">
              <a:lnSpc>
                <a:spcPct val="115000"/>
              </a:lnSpc>
              <a:spcBef>
                <a:spcPts val="1600"/>
              </a:spcBef>
              <a:spcAft>
                <a:spcPts val="0"/>
              </a:spcAft>
              <a:buSzPts val="3200"/>
              <a:buNone/>
              <a:defRPr/>
            </a:lvl2pPr>
            <a:lvl3pPr lvl="2" algn="l">
              <a:lnSpc>
                <a:spcPct val="115000"/>
              </a:lnSpc>
              <a:spcBef>
                <a:spcPts val="1600"/>
              </a:spcBef>
              <a:spcAft>
                <a:spcPts val="0"/>
              </a:spcAft>
              <a:buSzPts val="2400"/>
              <a:buNone/>
              <a:defRPr/>
            </a:lvl3pPr>
            <a:lvl4pPr lvl="3" algn="l">
              <a:lnSpc>
                <a:spcPct val="115000"/>
              </a:lnSpc>
              <a:spcBef>
                <a:spcPts val="1600"/>
              </a:spcBef>
              <a:spcAft>
                <a:spcPts val="0"/>
              </a:spcAft>
              <a:buSzPts val="2400"/>
              <a:buNone/>
              <a:defRPr/>
            </a:lvl4pPr>
            <a:lvl5pPr lvl="4" algn="l">
              <a:lnSpc>
                <a:spcPct val="115000"/>
              </a:lnSpc>
              <a:spcBef>
                <a:spcPts val="1600"/>
              </a:spcBef>
              <a:spcAft>
                <a:spcPts val="0"/>
              </a:spcAft>
              <a:buSzPts val="18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2" name="Google Shape;12;p3"/>
          <p:cNvSpPr txBox="1">
            <a:spLocks noGrp="1"/>
          </p:cNvSpPr>
          <p:nvPr>
            <p:ph type="title"/>
          </p:nvPr>
        </p:nvSpPr>
        <p:spPr>
          <a:xfrm>
            <a:off x="457200" y="548650"/>
            <a:ext cx="8229600" cy="685800"/>
          </a:xfrm>
          <a:prstGeom prst="rect">
            <a:avLst/>
          </a:prstGeom>
          <a:solidFill>
            <a:srgbClr val="87A96B"/>
          </a:solid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3200"/>
              <a:buFont typeface="Arial"/>
              <a:buNone/>
              <a:defRPr sz="3200" b="0" i="0" u="none" strike="noStrike" cap="none">
                <a:solidFill>
                  <a:srgbClr val="FFFFFF"/>
                </a:solidFill>
                <a:latin typeface="Boogaloo"/>
                <a:ea typeface="Boogaloo"/>
                <a:cs typeface="Boogaloo"/>
                <a:sym typeface="Boogalo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9pPr>
          </a:lstStyle>
          <a:p>
            <a:endParaRPr/>
          </a:p>
        </p:txBody>
      </p:sp>
      <p:sp>
        <p:nvSpPr>
          <p:cNvPr id="13" name="Google Shape;13;p3"/>
          <p:cNvSpPr txBox="1">
            <a:spLocks noGrp="1"/>
          </p:cNvSpPr>
          <p:nvPr>
            <p:ph type="subTitle" idx="3"/>
          </p:nvPr>
        </p:nvSpPr>
        <p:spPr>
          <a:xfrm>
            <a:off x="5166600" y="75200"/>
            <a:ext cx="3520200" cy="4659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3600"/>
              <a:buNone/>
              <a:defRPr sz="1800"/>
            </a:lvl1pPr>
            <a:lvl2pPr lvl="1" algn="r">
              <a:lnSpc>
                <a:spcPct val="115000"/>
              </a:lnSpc>
              <a:spcBef>
                <a:spcPts val="1600"/>
              </a:spcBef>
              <a:spcAft>
                <a:spcPts val="0"/>
              </a:spcAft>
              <a:buSzPts val="3200"/>
              <a:buNone/>
              <a:defRPr/>
            </a:lvl2pPr>
            <a:lvl3pPr lvl="2" algn="r">
              <a:lnSpc>
                <a:spcPct val="115000"/>
              </a:lnSpc>
              <a:spcBef>
                <a:spcPts val="1600"/>
              </a:spcBef>
              <a:spcAft>
                <a:spcPts val="0"/>
              </a:spcAft>
              <a:buSzPts val="2400"/>
              <a:buNone/>
              <a:defRPr/>
            </a:lvl3pPr>
            <a:lvl4pPr lvl="3" algn="r">
              <a:lnSpc>
                <a:spcPct val="115000"/>
              </a:lnSpc>
              <a:spcBef>
                <a:spcPts val="1600"/>
              </a:spcBef>
              <a:spcAft>
                <a:spcPts val="0"/>
              </a:spcAft>
              <a:buSzPts val="2400"/>
              <a:buNone/>
              <a:defRPr/>
            </a:lvl4pPr>
            <a:lvl5pPr lvl="4" algn="r">
              <a:lnSpc>
                <a:spcPct val="115000"/>
              </a:lnSpc>
              <a:spcBef>
                <a:spcPts val="1600"/>
              </a:spcBef>
              <a:spcAft>
                <a:spcPts val="0"/>
              </a:spcAft>
              <a:buSzPts val="18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4572000" y="1574425"/>
            <a:ext cx="4114800" cy="4713300"/>
          </a:xfrm>
          <a:prstGeom prst="rect">
            <a:avLst/>
          </a:prstGeom>
          <a:solidFill>
            <a:srgbClr val="E8EBE0"/>
          </a:solidFill>
          <a:ln w="9525" cap="flat" cmpd="sng">
            <a:solidFill>
              <a:srgbClr val="87A96B"/>
            </a:solidFill>
            <a:prstDash val="solid"/>
            <a:round/>
            <a:headEnd type="none" w="sm" len="sm"/>
            <a:tailEnd type="none" w="sm" len="sm"/>
          </a:ln>
        </p:spPr>
        <p:txBody>
          <a:bodyPr spcFirstLastPara="1" wrap="square" lIns="91425" tIns="91425" rIns="91425" bIns="91425" anchor="t" anchorCtr="0">
            <a:noAutofit/>
          </a:bodyPr>
          <a:lstStyle>
            <a:lvl1pPr marL="457200" lvl="0" indent="-457200" algn="l">
              <a:lnSpc>
                <a:spcPct val="115000"/>
              </a:lnSpc>
              <a:spcBef>
                <a:spcPts val="0"/>
              </a:spcBef>
              <a:spcAft>
                <a:spcPts val="0"/>
              </a:spcAft>
              <a:buSzPts val="3600"/>
              <a:buChar char="●"/>
              <a:defRPr/>
            </a:lvl1pPr>
            <a:lvl2pPr marL="914400" lvl="1" indent="-431800" algn="l">
              <a:lnSpc>
                <a:spcPct val="115000"/>
              </a:lnSpc>
              <a:spcBef>
                <a:spcPts val="1600"/>
              </a:spcBef>
              <a:spcAft>
                <a:spcPts val="0"/>
              </a:spcAft>
              <a:buSzPts val="3200"/>
              <a:buChar char="○"/>
              <a:defRPr/>
            </a:lvl2pPr>
            <a:lvl3pPr marL="1371600" lvl="2" indent="-381000" algn="l">
              <a:lnSpc>
                <a:spcPct val="115000"/>
              </a:lnSpc>
              <a:spcBef>
                <a:spcPts val="1600"/>
              </a:spcBef>
              <a:spcAft>
                <a:spcPts val="0"/>
              </a:spcAft>
              <a:buSzPts val="2400"/>
              <a:buChar char="■"/>
              <a:defRPr/>
            </a:lvl3pPr>
            <a:lvl4pPr marL="1828800" lvl="3" indent="-381000" algn="l">
              <a:lnSpc>
                <a:spcPct val="115000"/>
              </a:lnSpc>
              <a:spcBef>
                <a:spcPts val="1600"/>
              </a:spcBef>
              <a:spcAft>
                <a:spcPts val="0"/>
              </a:spcAft>
              <a:buSzPts val="2400"/>
              <a:buChar char="●"/>
              <a:defRPr/>
            </a:lvl4pPr>
            <a:lvl5pPr marL="2286000" lvl="4" indent="-342900" algn="l">
              <a:lnSpc>
                <a:spcPct val="115000"/>
              </a:lnSpc>
              <a:spcBef>
                <a:spcPts val="1600"/>
              </a:spcBef>
              <a:spcAft>
                <a:spcPts val="0"/>
              </a:spcAft>
              <a:buSzPts val="18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4"/>
          <p:cNvSpPr txBox="1">
            <a:spLocks noGrp="1"/>
          </p:cNvSpPr>
          <p:nvPr>
            <p:ph type="title"/>
          </p:nvPr>
        </p:nvSpPr>
        <p:spPr>
          <a:xfrm>
            <a:off x="457200" y="1644225"/>
            <a:ext cx="3853500" cy="19764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87A96B"/>
              </a:buClr>
              <a:buSzPts val="2400"/>
              <a:buFont typeface="Cabin Condensed"/>
              <a:buChar char="●"/>
              <a:defRPr sz="2400" b="0" i="0" u="none" strike="noStrike" cap="none">
                <a:solidFill>
                  <a:srgbClr val="87A96B"/>
                </a:solidFill>
                <a:latin typeface="Cabin Condensed"/>
                <a:ea typeface="Cabin Condensed"/>
                <a:cs typeface="Cabin Condensed"/>
                <a:sym typeface="Cabin Condensed"/>
              </a:defRPr>
            </a:lvl1pPr>
            <a:lvl2pPr marR="0" lvl="1"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9pPr>
          </a:lstStyle>
          <a:p>
            <a:endParaRPr/>
          </a:p>
        </p:txBody>
      </p:sp>
      <p:sp>
        <p:nvSpPr>
          <p:cNvPr id="17" name="Google Shape;17;p4"/>
          <p:cNvSpPr txBox="1">
            <a:spLocks noGrp="1"/>
          </p:cNvSpPr>
          <p:nvPr>
            <p:ph type="subTitle" idx="2"/>
          </p:nvPr>
        </p:nvSpPr>
        <p:spPr>
          <a:xfrm>
            <a:off x="457200" y="3737425"/>
            <a:ext cx="3853500" cy="164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B0B0B"/>
              </a:buClr>
              <a:buSzPts val="1800"/>
              <a:buFont typeface="Cabin"/>
              <a:buNone/>
              <a:defRPr sz="1800">
                <a:solidFill>
                  <a:srgbClr val="0B0B0B"/>
                </a:solidFill>
                <a:latin typeface="Cabin"/>
                <a:ea typeface="Cabin"/>
                <a:cs typeface="Cabin"/>
                <a:sym typeface="Cabin"/>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8" name="Google Shape;18;p4"/>
          <p:cNvSpPr txBox="1">
            <a:spLocks noGrp="1"/>
          </p:cNvSpPr>
          <p:nvPr>
            <p:ph type="subTitle" idx="3"/>
          </p:nvPr>
        </p:nvSpPr>
        <p:spPr>
          <a:xfrm>
            <a:off x="457200" y="75200"/>
            <a:ext cx="3520200" cy="465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3600"/>
              <a:buNone/>
              <a:defRPr sz="1800"/>
            </a:lvl1pPr>
            <a:lvl2pPr lvl="1" algn="l">
              <a:lnSpc>
                <a:spcPct val="115000"/>
              </a:lnSpc>
              <a:spcBef>
                <a:spcPts val="1600"/>
              </a:spcBef>
              <a:spcAft>
                <a:spcPts val="0"/>
              </a:spcAft>
              <a:buSzPts val="3200"/>
              <a:buNone/>
              <a:defRPr/>
            </a:lvl2pPr>
            <a:lvl3pPr lvl="2" algn="l">
              <a:lnSpc>
                <a:spcPct val="115000"/>
              </a:lnSpc>
              <a:spcBef>
                <a:spcPts val="1600"/>
              </a:spcBef>
              <a:spcAft>
                <a:spcPts val="0"/>
              </a:spcAft>
              <a:buSzPts val="2400"/>
              <a:buNone/>
              <a:defRPr/>
            </a:lvl3pPr>
            <a:lvl4pPr lvl="3" algn="l">
              <a:lnSpc>
                <a:spcPct val="115000"/>
              </a:lnSpc>
              <a:spcBef>
                <a:spcPts val="1600"/>
              </a:spcBef>
              <a:spcAft>
                <a:spcPts val="0"/>
              </a:spcAft>
              <a:buSzPts val="2400"/>
              <a:buNone/>
              <a:defRPr/>
            </a:lvl4pPr>
            <a:lvl5pPr lvl="4" algn="l">
              <a:lnSpc>
                <a:spcPct val="115000"/>
              </a:lnSpc>
              <a:spcBef>
                <a:spcPts val="1600"/>
              </a:spcBef>
              <a:spcAft>
                <a:spcPts val="0"/>
              </a:spcAft>
              <a:buSzPts val="18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9" name="Google Shape;19;p4"/>
          <p:cNvSpPr txBox="1">
            <a:spLocks noGrp="1"/>
          </p:cNvSpPr>
          <p:nvPr>
            <p:ph type="title" idx="4"/>
          </p:nvPr>
        </p:nvSpPr>
        <p:spPr>
          <a:xfrm>
            <a:off x="457200" y="548650"/>
            <a:ext cx="8229600" cy="685800"/>
          </a:xfrm>
          <a:prstGeom prst="rect">
            <a:avLst/>
          </a:prstGeom>
          <a:solidFill>
            <a:srgbClr val="87A96B"/>
          </a:solid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3200"/>
              <a:buFont typeface="Arial"/>
              <a:buNone/>
              <a:defRPr sz="3200" b="0" i="0" u="none" strike="noStrike" cap="none">
                <a:solidFill>
                  <a:srgbClr val="FFFFFF"/>
                </a:solidFill>
                <a:latin typeface="Boogaloo"/>
                <a:ea typeface="Boogaloo"/>
                <a:cs typeface="Boogaloo"/>
                <a:sym typeface="Boogalo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9pPr>
          </a:lstStyle>
          <a:p>
            <a:endParaRPr/>
          </a:p>
        </p:txBody>
      </p:sp>
      <p:sp>
        <p:nvSpPr>
          <p:cNvPr id="20" name="Google Shape;20;p4"/>
          <p:cNvSpPr txBox="1">
            <a:spLocks noGrp="1"/>
          </p:cNvSpPr>
          <p:nvPr>
            <p:ph type="subTitle" idx="5"/>
          </p:nvPr>
        </p:nvSpPr>
        <p:spPr>
          <a:xfrm>
            <a:off x="5166600" y="75200"/>
            <a:ext cx="3520200" cy="4659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3600"/>
              <a:buNone/>
              <a:defRPr sz="1800"/>
            </a:lvl1pPr>
            <a:lvl2pPr lvl="1" algn="r">
              <a:lnSpc>
                <a:spcPct val="115000"/>
              </a:lnSpc>
              <a:spcBef>
                <a:spcPts val="1600"/>
              </a:spcBef>
              <a:spcAft>
                <a:spcPts val="0"/>
              </a:spcAft>
              <a:buSzPts val="3200"/>
              <a:buNone/>
              <a:defRPr/>
            </a:lvl2pPr>
            <a:lvl3pPr lvl="2" algn="r">
              <a:lnSpc>
                <a:spcPct val="115000"/>
              </a:lnSpc>
              <a:spcBef>
                <a:spcPts val="1600"/>
              </a:spcBef>
              <a:spcAft>
                <a:spcPts val="0"/>
              </a:spcAft>
              <a:buSzPts val="2400"/>
              <a:buNone/>
              <a:defRPr/>
            </a:lvl3pPr>
            <a:lvl4pPr lvl="3" algn="r">
              <a:lnSpc>
                <a:spcPct val="115000"/>
              </a:lnSpc>
              <a:spcBef>
                <a:spcPts val="1600"/>
              </a:spcBef>
              <a:spcAft>
                <a:spcPts val="0"/>
              </a:spcAft>
              <a:buSzPts val="2400"/>
              <a:buNone/>
              <a:defRPr/>
            </a:lvl4pPr>
            <a:lvl5pPr lvl="4" algn="r">
              <a:lnSpc>
                <a:spcPct val="115000"/>
              </a:lnSpc>
              <a:spcBef>
                <a:spcPts val="1600"/>
              </a:spcBef>
              <a:spcAft>
                <a:spcPts val="0"/>
              </a:spcAft>
              <a:buSzPts val="18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3F3F3"/>
        </a:solidFill>
        <a:effectLst/>
      </p:bgPr>
    </p:bg>
    <p:spTree>
      <p:nvGrpSpPr>
        <p:cNvPr id="1" name="Shape 30"/>
        <p:cNvGrpSpPr/>
        <p:nvPr/>
      </p:nvGrpSpPr>
      <p:grpSpPr>
        <a:xfrm>
          <a:off x="0" y="0"/>
          <a:ext cx="0" cy="0"/>
          <a:chOff x="0" y="0"/>
          <a:chExt cx="0" cy="0"/>
        </a:xfrm>
      </p:grpSpPr>
      <p:sp>
        <p:nvSpPr>
          <p:cNvPr id="31" name="Google Shape;31;p7"/>
          <p:cNvSpPr txBox="1">
            <a:spLocks noGrp="1"/>
          </p:cNvSpPr>
          <p:nvPr>
            <p:ph type="subTitle" idx="1"/>
          </p:nvPr>
        </p:nvSpPr>
        <p:spPr>
          <a:xfrm>
            <a:off x="457200" y="75200"/>
            <a:ext cx="3520200" cy="465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3600"/>
              <a:buNone/>
              <a:defRPr sz="1800"/>
            </a:lvl1pPr>
            <a:lvl2pPr lvl="1" algn="l">
              <a:lnSpc>
                <a:spcPct val="115000"/>
              </a:lnSpc>
              <a:spcBef>
                <a:spcPts val="1600"/>
              </a:spcBef>
              <a:spcAft>
                <a:spcPts val="0"/>
              </a:spcAft>
              <a:buSzPts val="3200"/>
              <a:buNone/>
              <a:defRPr/>
            </a:lvl2pPr>
            <a:lvl3pPr lvl="2" algn="l">
              <a:lnSpc>
                <a:spcPct val="115000"/>
              </a:lnSpc>
              <a:spcBef>
                <a:spcPts val="1600"/>
              </a:spcBef>
              <a:spcAft>
                <a:spcPts val="0"/>
              </a:spcAft>
              <a:buSzPts val="2400"/>
              <a:buNone/>
              <a:defRPr/>
            </a:lvl3pPr>
            <a:lvl4pPr lvl="3" algn="l">
              <a:lnSpc>
                <a:spcPct val="115000"/>
              </a:lnSpc>
              <a:spcBef>
                <a:spcPts val="1600"/>
              </a:spcBef>
              <a:spcAft>
                <a:spcPts val="0"/>
              </a:spcAft>
              <a:buSzPts val="2400"/>
              <a:buNone/>
              <a:defRPr/>
            </a:lvl4pPr>
            <a:lvl5pPr lvl="4" algn="l">
              <a:lnSpc>
                <a:spcPct val="115000"/>
              </a:lnSpc>
              <a:spcBef>
                <a:spcPts val="1600"/>
              </a:spcBef>
              <a:spcAft>
                <a:spcPts val="0"/>
              </a:spcAft>
              <a:buSzPts val="18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32" name="Google Shape;32;p7"/>
          <p:cNvSpPr txBox="1">
            <a:spLocks noGrp="1"/>
          </p:cNvSpPr>
          <p:nvPr>
            <p:ph type="title"/>
          </p:nvPr>
        </p:nvSpPr>
        <p:spPr>
          <a:xfrm>
            <a:off x="457200" y="548650"/>
            <a:ext cx="8229600" cy="685800"/>
          </a:xfrm>
          <a:prstGeom prst="rect">
            <a:avLst/>
          </a:prstGeom>
          <a:solidFill>
            <a:srgbClr val="87A96B"/>
          </a:solid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3200"/>
              <a:buFont typeface="Arial"/>
              <a:buNone/>
              <a:defRPr sz="3200" b="0" i="0" u="none" strike="noStrike" cap="none">
                <a:solidFill>
                  <a:srgbClr val="FFFFFF"/>
                </a:solidFill>
                <a:latin typeface="Boogaloo"/>
                <a:ea typeface="Boogaloo"/>
                <a:cs typeface="Boogaloo"/>
                <a:sym typeface="Boogalo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9pPr>
          </a:lstStyle>
          <a:p>
            <a:endParaRPr/>
          </a:p>
        </p:txBody>
      </p:sp>
      <p:sp>
        <p:nvSpPr>
          <p:cNvPr id="33" name="Google Shape;33;p7"/>
          <p:cNvSpPr txBox="1">
            <a:spLocks noGrp="1"/>
          </p:cNvSpPr>
          <p:nvPr>
            <p:ph type="ctrTitle" idx="2"/>
          </p:nvPr>
        </p:nvSpPr>
        <p:spPr>
          <a:xfrm>
            <a:off x="457200" y="1446750"/>
            <a:ext cx="8229600" cy="22830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87A96B"/>
              </a:buClr>
              <a:buSzPts val="3600"/>
              <a:buFont typeface="Boogaloo"/>
              <a:buChar char="●"/>
              <a:defRPr sz="3600" b="0" i="0" u="none" strike="noStrike" cap="none">
                <a:solidFill>
                  <a:srgbClr val="87A96B"/>
                </a:solidFill>
                <a:latin typeface="Boogaloo"/>
                <a:ea typeface="Boogaloo"/>
                <a:cs typeface="Boogaloo"/>
                <a:sym typeface="Boogaloo"/>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34" name="Google Shape;34;p7"/>
          <p:cNvSpPr txBox="1">
            <a:spLocks noGrp="1"/>
          </p:cNvSpPr>
          <p:nvPr>
            <p:ph type="subTitle" idx="3"/>
          </p:nvPr>
        </p:nvSpPr>
        <p:spPr>
          <a:xfrm>
            <a:off x="457200" y="3778825"/>
            <a:ext cx="8229600" cy="105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400"/>
              <a:buFont typeface="Cabin Condensed"/>
              <a:buNone/>
              <a:defRPr sz="2400">
                <a:solidFill>
                  <a:schemeClr val="dk1"/>
                </a:solidFill>
                <a:latin typeface="Cabin Condensed"/>
                <a:ea typeface="Cabin Condensed"/>
                <a:cs typeface="Cabin Condensed"/>
                <a:sym typeface="Cabin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5" name="Google Shape;35;p7"/>
          <p:cNvSpPr txBox="1">
            <a:spLocks noGrp="1"/>
          </p:cNvSpPr>
          <p:nvPr>
            <p:ph type="subTitle" idx="4"/>
          </p:nvPr>
        </p:nvSpPr>
        <p:spPr>
          <a:xfrm>
            <a:off x="5166600" y="75200"/>
            <a:ext cx="3520200" cy="4659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3600"/>
              <a:buNone/>
              <a:defRPr sz="1800"/>
            </a:lvl1pPr>
            <a:lvl2pPr lvl="1" algn="r">
              <a:lnSpc>
                <a:spcPct val="115000"/>
              </a:lnSpc>
              <a:spcBef>
                <a:spcPts val="1600"/>
              </a:spcBef>
              <a:spcAft>
                <a:spcPts val="0"/>
              </a:spcAft>
              <a:buSzPts val="3200"/>
              <a:buNone/>
              <a:defRPr/>
            </a:lvl2pPr>
            <a:lvl3pPr lvl="2" algn="r">
              <a:lnSpc>
                <a:spcPct val="115000"/>
              </a:lnSpc>
              <a:spcBef>
                <a:spcPts val="1600"/>
              </a:spcBef>
              <a:spcAft>
                <a:spcPts val="0"/>
              </a:spcAft>
              <a:buSzPts val="2400"/>
              <a:buNone/>
              <a:defRPr/>
            </a:lvl3pPr>
            <a:lvl4pPr lvl="3" algn="r">
              <a:lnSpc>
                <a:spcPct val="115000"/>
              </a:lnSpc>
              <a:spcBef>
                <a:spcPts val="1600"/>
              </a:spcBef>
              <a:spcAft>
                <a:spcPts val="0"/>
              </a:spcAft>
              <a:buSzPts val="2400"/>
              <a:buNone/>
              <a:defRPr/>
            </a:lvl4pPr>
            <a:lvl5pPr lvl="4" algn="r">
              <a:lnSpc>
                <a:spcPct val="115000"/>
              </a:lnSpc>
              <a:spcBef>
                <a:spcPts val="1600"/>
              </a:spcBef>
              <a:spcAft>
                <a:spcPts val="0"/>
              </a:spcAft>
              <a:buSzPts val="18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Content">
  <p:cSld name="SECTION_TITLE_AND_DESCRIPTION_1">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57200" y="1650950"/>
            <a:ext cx="8229600" cy="19728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87A96B"/>
              </a:buClr>
              <a:buSzPts val="2400"/>
              <a:buFont typeface="Cabin Condensed"/>
              <a:buChar char="●"/>
              <a:defRPr sz="2400" b="0" i="0" u="none" strike="noStrike" cap="none">
                <a:solidFill>
                  <a:srgbClr val="87A96B"/>
                </a:solidFill>
                <a:latin typeface="Cabin Condensed"/>
                <a:ea typeface="Cabin Condensed"/>
                <a:cs typeface="Cabin Condensed"/>
                <a:sym typeface="Cabin Condensed"/>
              </a:defRPr>
            </a:lvl1pPr>
            <a:lvl2pPr marR="0" lvl="1"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9pPr>
          </a:lstStyle>
          <a:p>
            <a:endParaRPr/>
          </a:p>
        </p:txBody>
      </p:sp>
      <p:sp>
        <p:nvSpPr>
          <p:cNvPr id="38" name="Google Shape;38;p8"/>
          <p:cNvSpPr txBox="1">
            <a:spLocks noGrp="1"/>
          </p:cNvSpPr>
          <p:nvPr>
            <p:ph type="subTitle" idx="1"/>
          </p:nvPr>
        </p:nvSpPr>
        <p:spPr>
          <a:xfrm>
            <a:off x="457200" y="3740375"/>
            <a:ext cx="8229600" cy="164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B0B0B"/>
              </a:buClr>
              <a:buSzPts val="1800"/>
              <a:buFont typeface="Cabin"/>
              <a:buNone/>
              <a:defRPr sz="1800">
                <a:solidFill>
                  <a:srgbClr val="0B0B0B"/>
                </a:solidFill>
                <a:latin typeface="Cabin"/>
                <a:ea typeface="Cabin"/>
                <a:cs typeface="Cabin"/>
                <a:sym typeface="Cabin"/>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8"/>
          <p:cNvSpPr txBox="1">
            <a:spLocks noGrp="1"/>
          </p:cNvSpPr>
          <p:nvPr>
            <p:ph type="subTitle" idx="2"/>
          </p:nvPr>
        </p:nvSpPr>
        <p:spPr>
          <a:xfrm>
            <a:off x="457200" y="75200"/>
            <a:ext cx="3520200" cy="465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3600"/>
              <a:buNone/>
              <a:defRPr sz="1800"/>
            </a:lvl1pPr>
            <a:lvl2pPr lvl="1" algn="l">
              <a:lnSpc>
                <a:spcPct val="115000"/>
              </a:lnSpc>
              <a:spcBef>
                <a:spcPts val="1600"/>
              </a:spcBef>
              <a:spcAft>
                <a:spcPts val="0"/>
              </a:spcAft>
              <a:buSzPts val="3200"/>
              <a:buNone/>
              <a:defRPr/>
            </a:lvl2pPr>
            <a:lvl3pPr lvl="2" algn="l">
              <a:lnSpc>
                <a:spcPct val="115000"/>
              </a:lnSpc>
              <a:spcBef>
                <a:spcPts val="1600"/>
              </a:spcBef>
              <a:spcAft>
                <a:spcPts val="0"/>
              </a:spcAft>
              <a:buSzPts val="2400"/>
              <a:buNone/>
              <a:defRPr/>
            </a:lvl3pPr>
            <a:lvl4pPr lvl="3" algn="l">
              <a:lnSpc>
                <a:spcPct val="115000"/>
              </a:lnSpc>
              <a:spcBef>
                <a:spcPts val="1600"/>
              </a:spcBef>
              <a:spcAft>
                <a:spcPts val="0"/>
              </a:spcAft>
              <a:buSzPts val="2400"/>
              <a:buNone/>
              <a:defRPr/>
            </a:lvl4pPr>
            <a:lvl5pPr lvl="4" algn="l">
              <a:lnSpc>
                <a:spcPct val="115000"/>
              </a:lnSpc>
              <a:spcBef>
                <a:spcPts val="1600"/>
              </a:spcBef>
              <a:spcAft>
                <a:spcPts val="0"/>
              </a:spcAft>
              <a:buSzPts val="18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40" name="Google Shape;40;p8"/>
          <p:cNvSpPr txBox="1">
            <a:spLocks noGrp="1"/>
          </p:cNvSpPr>
          <p:nvPr>
            <p:ph type="title" idx="3"/>
          </p:nvPr>
        </p:nvSpPr>
        <p:spPr>
          <a:xfrm>
            <a:off x="457200" y="548650"/>
            <a:ext cx="8229600" cy="685800"/>
          </a:xfrm>
          <a:prstGeom prst="rect">
            <a:avLst/>
          </a:prstGeom>
          <a:solidFill>
            <a:srgbClr val="87A96B"/>
          </a:solid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3200"/>
              <a:buFont typeface="Arial"/>
              <a:buNone/>
              <a:defRPr sz="3200" b="0" i="0" u="none" strike="noStrike" cap="none">
                <a:solidFill>
                  <a:srgbClr val="FFFFFF"/>
                </a:solidFill>
                <a:latin typeface="Boogaloo"/>
                <a:ea typeface="Boogaloo"/>
                <a:cs typeface="Boogaloo"/>
                <a:sym typeface="Boogalo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9pPr>
          </a:lstStyle>
          <a:p>
            <a:endParaRPr/>
          </a:p>
        </p:txBody>
      </p:sp>
      <p:sp>
        <p:nvSpPr>
          <p:cNvPr id="41" name="Google Shape;41;p8"/>
          <p:cNvSpPr txBox="1">
            <a:spLocks noGrp="1"/>
          </p:cNvSpPr>
          <p:nvPr>
            <p:ph type="subTitle" idx="4"/>
          </p:nvPr>
        </p:nvSpPr>
        <p:spPr>
          <a:xfrm>
            <a:off x="5166600" y="75200"/>
            <a:ext cx="3520200" cy="4659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3600"/>
              <a:buNone/>
              <a:defRPr sz="1800"/>
            </a:lvl1pPr>
            <a:lvl2pPr lvl="1" algn="r">
              <a:lnSpc>
                <a:spcPct val="115000"/>
              </a:lnSpc>
              <a:spcBef>
                <a:spcPts val="1600"/>
              </a:spcBef>
              <a:spcAft>
                <a:spcPts val="0"/>
              </a:spcAft>
              <a:buSzPts val="3200"/>
              <a:buNone/>
              <a:defRPr/>
            </a:lvl2pPr>
            <a:lvl3pPr lvl="2" algn="r">
              <a:lnSpc>
                <a:spcPct val="115000"/>
              </a:lnSpc>
              <a:spcBef>
                <a:spcPts val="1600"/>
              </a:spcBef>
              <a:spcAft>
                <a:spcPts val="0"/>
              </a:spcAft>
              <a:buSzPts val="2400"/>
              <a:buNone/>
              <a:defRPr/>
            </a:lvl3pPr>
            <a:lvl4pPr lvl="3" algn="r">
              <a:lnSpc>
                <a:spcPct val="115000"/>
              </a:lnSpc>
              <a:spcBef>
                <a:spcPts val="1600"/>
              </a:spcBef>
              <a:spcAft>
                <a:spcPts val="0"/>
              </a:spcAft>
              <a:buSzPts val="2400"/>
              <a:buNone/>
              <a:defRPr/>
            </a:lvl4pPr>
            <a:lvl5pPr lvl="4" algn="r">
              <a:lnSpc>
                <a:spcPct val="115000"/>
              </a:lnSpc>
              <a:spcBef>
                <a:spcPts val="1600"/>
              </a:spcBef>
              <a:spcAft>
                <a:spcPts val="0"/>
              </a:spcAft>
              <a:buSzPts val="18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457200" y="5640775"/>
            <a:ext cx="5853300" cy="80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rgbClr val="0B0B0B"/>
              </a:buClr>
              <a:buSzPts val="1800"/>
              <a:buFont typeface="Cabin"/>
              <a:buNone/>
              <a:defRPr sz="1800">
                <a:solidFill>
                  <a:srgbClr val="0B0B0B"/>
                </a:solidFill>
                <a:latin typeface="Cabin"/>
                <a:ea typeface="Cabin"/>
                <a:cs typeface="Cabin"/>
                <a:sym typeface="Cabin"/>
              </a:defRPr>
            </a:lvl1pPr>
          </a:lstStyle>
          <a:p>
            <a:endParaRPr/>
          </a:p>
        </p:txBody>
      </p:sp>
      <p:sp>
        <p:nvSpPr>
          <p:cNvPr id="44" name="Google Shape;44;p9"/>
          <p:cNvSpPr txBox="1">
            <a:spLocks noGrp="1"/>
          </p:cNvSpPr>
          <p:nvPr>
            <p:ph type="subTitle" idx="2"/>
          </p:nvPr>
        </p:nvSpPr>
        <p:spPr>
          <a:xfrm>
            <a:off x="457200" y="75200"/>
            <a:ext cx="3520200" cy="465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3600"/>
              <a:buNone/>
              <a:defRPr sz="1800"/>
            </a:lvl1pPr>
            <a:lvl2pPr lvl="1" algn="l">
              <a:lnSpc>
                <a:spcPct val="115000"/>
              </a:lnSpc>
              <a:spcBef>
                <a:spcPts val="1600"/>
              </a:spcBef>
              <a:spcAft>
                <a:spcPts val="0"/>
              </a:spcAft>
              <a:buSzPts val="3200"/>
              <a:buNone/>
              <a:defRPr/>
            </a:lvl2pPr>
            <a:lvl3pPr lvl="2" algn="l">
              <a:lnSpc>
                <a:spcPct val="115000"/>
              </a:lnSpc>
              <a:spcBef>
                <a:spcPts val="1600"/>
              </a:spcBef>
              <a:spcAft>
                <a:spcPts val="0"/>
              </a:spcAft>
              <a:buSzPts val="2400"/>
              <a:buNone/>
              <a:defRPr/>
            </a:lvl3pPr>
            <a:lvl4pPr lvl="3" algn="l">
              <a:lnSpc>
                <a:spcPct val="115000"/>
              </a:lnSpc>
              <a:spcBef>
                <a:spcPts val="1600"/>
              </a:spcBef>
              <a:spcAft>
                <a:spcPts val="0"/>
              </a:spcAft>
              <a:buSzPts val="2400"/>
              <a:buNone/>
              <a:defRPr/>
            </a:lvl4pPr>
            <a:lvl5pPr lvl="4" algn="l">
              <a:lnSpc>
                <a:spcPct val="115000"/>
              </a:lnSpc>
              <a:spcBef>
                <a:spcPts val="1600"/>
              </a:spcBef>
              <a:spcAft>
                <a:spcPts val="0"/>
              </a:spcAft>
              <a:buSzPts val="18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45" name="Google Shape;45;p9"/>
          <p:cNvSpPr txBox="1">
            <a:spLocks noGrp="1"/>
          </p:cNvSpPr>
          <p:nvPr>
            <p:ph type="title"/>
          </p:nvPr>
        </p:nvSpPr>
        <p:spPr>
          <a:xfrm>
            <a:off x="457200" y="548650"/>
            <a:ext cx="8229600" cy="685800"/>
          </a:xfrm>
          <a:prstGeom prst="rect">
            <a:avLst/>
          </a:prstGeom>
          <a:solidFill>
            <a:srgbClr val="87A96B"/>
          </a:solid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3200"/>
              <a:buFont typeface="Arial"/>
              <a:buNone/>
              <a:defRPr sz="3200" b="0" i="0" u="none" strike="noStrike" cap="none">
                <a:solidFill>
                  <a:srgbClr val="FFFFFF"/>
                </a:solidFill>
                <a:latin typeface="Boogaloo"/>
                <a:ea typeface="Boogaloo"/>
                <a:cs typeface="Boogaloo"/>
                <a:sym typeface="Boogalo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oogaloo"/>
                <a:ea typeface="Boogaloo"/>
                <a:cs typeface="Boogaloo"/>
                <a:sym typeface="Boogaloo"/>
              </a:defRPr>
            </a:lvl9pPr>
          </a:lstStyle>
          <a:p>
            <a:endParaRPr/>
          </a:p>
        </p:txBody>
      </p:sp>
      <p:sp>
        <p:nvSpPr>
          <p:cNvPr id="46" name="Google Shape;46;p9"/>
          <p:cNvSpPr txBox="1">
            <a:spLocks noGrp="1"/>
          </p:cNvSpPr>
          <p:nvPr>
            <p:ph type="subTitle" idx="3"/>
          </p:nvPr>
        </p:nvSpPr>
        <p:spPr>
          <a:xfrm>
            <a:off x="5166600" y="75200"/>
            <a:ext cx="3520200" cy="4659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3600"/>
              <a:buNone/>
              <a:defRPr sz="1800"/>
            </a:lvl1pPr>
            <a:lvl2pPr lvl="1" algn="r">
              <a:lnSpc>
                <a:spcPct val="115000"/>
              </a:lnSpc>
              <a:spcBef>
                <a:spcPts val="1600"/>
              </a:spcBef>
              <a:spcAft>
                <a:spcPts val="0"/>
              </a:spcAft>
              <a:buSzPts val="3200"/>
              <a:buNone/>
              <a:defRPr/>
            </a:lvl2pPr>
            <a:lvl3pPr lvl="2" algn="r">
              <a:lnSpc>
                <a:spcPct val="115000"/>
              </a:lnSpc>
              <a:spcBef>
                <a:spcPts val="1600"/>
              </a:spcBef>
              <a:spcAft>
                <a:spcPts val="0"/>
              </a:spcAft>
              <a:buSzPts val="2400"/>
              <a:buNone/>
              <a:defRPr/>
            </a:lvl3pPr>
            <a:lvl4pPr lvl="3" algn="r">
              <a:lnSpc>
                <a:spcPct val="115000"/>
              </a:lnSpc>
              <a:spcBef>
                <a:spcPts val="1600"/>
              </a:spcBef>
              <a:spcAft>
                <a:spcPts val="0"/>
              </a:spcAft>
              <a:buSzPts val="2400"/>
              <a:buNone/>
              <a:defRPr/>
            </a:lvl4pPr>
            <a:lvl5pPr lvl="4" algn="r">
              <a:lnSpc>
                <a:spcPct val="115000"/>
              </a:lnSpc>
              <a:spcBef>
                <a:spcPts val="1600"/>
              </a:spcBef>
              <a:spcAft>
                <a:spcPts val="0"/>
              </a:spcAft>
              <a:buSzPts val="18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1">
  <p:cSld name="BLANK_1">
    <p:bg>
      <p:bgPr>
        <a:solidFill>
          <a:srgbClr val="FFFFFF"/>
        </a:solidFill>
        <a:effectLst/>
      </p:bgPr>
    </p:bg>
    <p:spTree>
      <p:nvGrpSpPr>
        <p:cNvPr id="1" name="Shape 4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555100" y="1536625"/>
            <a:ext cx="8277300" cy="4555200"/>
          </a:xfrm>
          <a:prstGeom prst="rect">
            <a:avLst/>
          </a:prstGeom>
          <a:noFill/>
          <a:ln>
            <a:noFill/>
          </a:ln>
        </p:spPr>
        <p:txBody>
          <a:bodyPr spcFirstLastPara="1" wrap="square" lIns="91425" tIns="91425" rIns="91425" bIns="91425" anchor="t" anchorCtr="0">
            <a:noAutofit/>
          </a:bodyPr>
          <a:lstStyle>
            <a:lvl1pPr marL="457200" marR="0" lvl="0" indent="-457200" algn="l" rtl="0">
              <a:lnSpc>
                <a:spcPct val="115000"/>
              </a:lnSpc>
              <a:spcBef>
                <a:spcPts val="0"/>
              </a:spcBef>
              <a:spcAft>
                <a:spcPts val="0"/>
              </a:spcAft>
              <a:buClr>
                <a:srgbClr val="87A96B"/>
              </a:buClr>
              <a:buSzPts val="3600"/>
              <a:buFont typeface="Boogaloo"/>
              <a:buChar char="●"/>
              <a:defRPr sz="3600" b="0" i="0" u="none" strike="noStrike" cap="none">
                <a:solidFill>
                  <a:srgbClr val="87A96B"/>
                </a:solidFill>
                <a:latin typeface="Boogaloo"/>
                <a:ea typeface="Boogaloo"/>
                <a:cs typeface="Boogaloo"/>
                <a:sym typeface="Boogaloo"/>
              </a:defRPr>
            </a:lvl1pPr>
            <a:lvl2pPr marL="914400" marR="0" lvl="1" indent="-431800" algn="l" rtl="0">
              <a:lnSpc>
                <a:spcPct val="115000"/>
              </a:lnSpc>
              <a:spcBef>
                <a:spcPts val="1600"/>
              </a:spcBef>
              <a:spcAft>
                <a:spcPts val="0"/>
              </a:spcAft>
              <a:buClr>
                <a:srgbClr val="87A96B"/>
              </a:buClr>
              <a:buSzPts val="3200"/>
              <a:buFont typeface="Boogaloo"/>
              <a:buChar char="○"/>
              <a:defRPr sz="3200" b="0" i="0" u="none" strike="noStrike" cap="none">
                <a:solidFill>
                  <a:srgbClr val="87A96B"/>
                </a:solidFill>
                <a:latin typeface="Boogaloo"/>
                <a:ea typeface="Boogaloo"/>
                <a:cs typeface="Boogaloo"/>
                <a:sym typeface="Boogaloo"/>
              </a:defRPr>
            </a:lvl2pPr>
            <a:lvl3pPr marL="1371600" marR="0" lvl="2" indent="-381000" algn="l" rtl="0">
              <a:lnSpc>
                <a:spcPct val="115000"/>
              </a:lnSpc>
              <a:spcBef>
                <a:spcPts val="1600"/>
              </a:spcBef>
              <a:spcAft>
                <a:spcPts val="0"/>
              </a:spcAft>
              <a:buClr>
                <a:srgbClr val="87A96B"/>
              </a:buClr>
              <a:buSzPts val="2400"/>
              <a:buFont typeface="Boogaloo"/>
              <a:buChar char="■"/>
              <a:defRPr sz="2400" b="0" i="0" u="none" strike="noStrike" cap="none">
                <a:solidFill>
                  <a:srgbClr val="87A96B"/>
                </a:solidFill>
                <a:latin typeface="Boogaloo"/>
                <a:ea typeface="Boogaloo"/>
                <a:cs typeface="Boogaloo"/>
                <a:sym typeface="Boogaloo"/>
              </a:defRPr>
            </a:lvl3pPr>
            <a:lvl4pPr marL="1828800" marR="0" lvl="3" indent="-381000" algn="l" rtl="0">
              <a:lnSpc>
                <a:spcPct val="115000"/>
              </a:lnSpc>
              <a:spcBef>
                <a:spcPts val="1600"/>
              </a:spcBef>
              <a:spcAft>
                <a:spcPts val="0"/>
              </a:spcAft>
              <a:buClr>
                <a:srgbClr val="87A96B"/>
              </a:buClr>
              <a:buSzPts val="2400"/>
              <a:buFont typeface="Cabin Condensed"/>
              <a:buChar char="●"/>
              <a:defRPr sz="2400" b="0" i="0" u="none" strike="noStrike" cap="none">
                <a:solidFill>
                  <a:srgbClr val="87A96B"/>
                </a:solidFill>
                <a:latin typeface="Cabin Condensed"/>
                <a:ea typeface="Cabin Condensed"/>
                <a:cs typeface="Cabin Condensed"/>
                <a:sym typeface="Cabin Condensed"/>
              </a:defRPr>
            </a:lvl4pPr>
            <a:lvl5pPr marL="2286000" marR="0" lvl="4" indent="-342900" algn="l" rtl="0">
              <a:lnSpc>
                <a:spcPct val="115000"/>
              </a:lnSpc>
              <a:spcBef>
                <a:spcPts val="1600"/>
              </a:spcBef>
              <a:spcAft>
                <a:spcPts val="0"/>
              </a:spcAft>
              <a:buClr>
                <a:srgbClr val="87A96B"/>
              </a:buClr>
              <a:buSzPts val="1800"/>
              <a:buFont typeface="Cabin Condensed"/>
              <a:buChar char="○"/>
              <a:defRPr sz="1800" b="0" i="0" u="none" strike="noStrike" cap="none">
                <a:solidFill>
                  <a:srgbClr val="87A96B"/>
                </a:solidFill>
                <a:latin typeface="Cabin Condensed"/>
                <a:ea typeface="Cabin Condensed"/>
                <a:cs typeface="Cabin Condensed"/>
                <a:sym typeface="Cabin Condensed"/>
              </a:defRPr>
            </a:lvl5pPr>
            <a:lvl6pPr marL="2743200" marR="0" lvl="5" indent="-317500" algn="l" rtl="0">
              <a:lnSpc>
                <a:spcPct val="115000"/>
              </a:lnSpc>
              <a:spcBef>
                <a:spcPts val="1600"/>
              </a:spcBef>
              <a:spcAft>
                <a:spcPts val="0"/>
              </a:spcAft>
              <a:buClr>
                <a:srgbClr val="0B0B0B"/>
              </a:buClr>
              <a:buSzPts val="1400"/>
              <a:buFont typeface="Cabin"/>
              <a:buChar char="■"/>
              <a:defRPr sz="1400" b="0" i="0" u="none" strike="noStrike" cap="none">
                <a:solidFill>
                  <a:srgbClr val="0B0B0B"/>
                </a:solidFill>
                <a:latin typeface="Cabin"/>
                <a:ea typeface="Cabin"/>
                <a:cs typeface="Cabin"/>
                <a:sym typeface="Cabin"/>
              </a:defRPr>
            </a:lvl6pPr>
            <a:lvl7pPr marL="3200400" marR="0" lvl="6" indent="-317500" algn="l" rtl="0">
              <a:lnSpc>
                <a:spcPct val="115000"/>
              </a:lnSpc>
              <a:spcBef>
                <a:spcPts val="1600"/>
              </a:spcBef>
              <a:spcAft>
                <a:spcPts val="0"/>
              </a:spcAft>
              <a:buClr>
                <a:srgbClr val="0B0B0B"/>
              </a:buClr>
              <a:buSzPts val="1400"/>
              <a:buFont typeface="Cabin Condensed"/>
              <a:buChar char="●"/>
              <a:defRPr sz="1400" b="0" i="0" u="none" strike="noStrike" cap="none">
                <a:solidFill>
                  <a:srgbClr val="0B0B0B"/>
                </a:solidFill>
                <a:latin typeface="Cabin Condensed"/>
                <a:ea typeface="Cabin Condensed"/>
                <a:cs typeface="Cabin Condensed"/>
                <a:sym typeface="Cabin Condensed"/>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youtu.be/ocs6BXQPOg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3.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2"/>
        <p:cNvGrpSpPr/>
        <p:nvPr/>
      </p:nvGrpSpPr>
      <p:grpSpPr>
        <a:xfrm>
          <a:off x="0" y="0"/>
          <a:ext cx="0" cy="0"/>
          <a:chOff x="0" y="0"/>
          <a:chExt cx="0" cy="0"/>
        </a:xfrm>
      </p:grpSpPr>
      <p:sp>
        <p:nvSpPr>
          <p:cNvPr id="53" name="Google Shape;53;p12"/>
          <p:cNvSpPr/>
          <p:nvPr/>
        </p:nvSpPr>
        <p:spPr>
          <a:xfrm>
            <a:off x="498686" y="1600200"/>
            <a:ext cx="3950700" cy="4649700"/>
          </a:xfrm>
          <a:prstGeom prst="rect">
            <a:avLst/>
          </a:prstGeom>
          <a:solidFill>
            <a:srgbClr val="E8EBE0"/>
          </a:solidFill>
          <a:ln w="19050" cap="flat" cmpd="sng">
            <a:solidFill>
              <a:srgbClr val="87A96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 name="Google Shape;54;p12"/>
          <p:cNvPicPr preferRelativeResize="0"/>
          <p:nvPr/>
        </p:nvPicPr>
        <p:blipFill rotWithShape="1">
          <a:blip r:embed="rId3">
            <a:alphaModFix/>
          </a:blip>
          <a:srcRect/>
          <a:stretch/>
        </p:blipFill>
        <p:spPr>
          <a:xfrm>
            <a:off x="671101" y="1909299"/>
            <a:ext cx="887400" cy="981804"/>
          </a:xfrm>
          <a:prstGeom prst="rect">
            <a:avLst/>
          </a:prstGeom>
          <a:noFill/>
          <a:ln>
            <a:noFill/>
          </a:ln>
        </p:spPr>
      </p:pic>
      <p:sp>
        <p:nvSpPr>
          <p:cNvPr id="55" name="Google Shape;55;p12"/>
          <p:cNvSpPr/>
          <p:nvPr/>
        </p:nvSpPr>
        <p:spPr>
          <a:xfrm>
            <a:off x="457200" y="548640"/>
            <a:ext cx="8229600" cy="685800"/>
          </a:xfrm>
          <a:prstGeom prst="rect">
            <a:avLst/>
          </a:prstGeom>
          <a:solidFill>
            <a:srgbClr val="87A9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0" i="0" u="none" strike="noStrike" cap="none">
                <a:solidFill>
                  <a:srgbClr val="FFFFFF"/>
                </a:solidFill>
                <a:latin typeface="Boogaloo"/>
                <a:ea typeface="Boogaloo"/>
                <a:cs typeface="Boogaloo"/>
                <a:sym typeface="Boogaloo"/>
              </a:rPr>
              <a:t>Explore an Interesting Phenomenon</a:t>
            </a:r>
            <a:endParaRPr sz="3200" b="0" i="0" u="none" strike="noStrike" cap="none">
              <a:solidFill>
                <a:srgbClr val="FFFFFF"/>
              </a:solidFill>
              <a:latin typeface="Boogaloo"/>
              <a:ea typeface="Boogaloo"/>
              <a:cs typeface="Boogaloo"/>
              <a:sym typeface="Boogaloo"/>
            </a:endParaRPr>
          </a:p>
        </p:txBody>
      </p:sp>
      <p:sp>
        <p:nvSpPr>
          <p:cNvPr id="56" name="Google Shape;56;p12"/>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0" i="0" u="none" strike="noStrike" cap="none">
                <a:solidFill>
                  <a:srgbClr val="87A96B"/>
                </a:solidFill>
                <a:latin typeface="Boogaloo"/>
                <a:ea typeface="Boogaloo"/>
                <a:cs typeface="Boogaloo"/>
                <a:sym typeface="Boogaloo"/>
              </a:rPr>
              <a:t>Slide A</a:t>
            </a:r>
            <a:endParaRPr sz="1800" b="0" i="0" u="none" strike="noStrike" cap="none">
              <a:solidFill>
                <a:srgbClr val="87A96B"/>
              </a:solidFill>
              <a:latin typeface="Boogaloo"/>
              <a:ea typeface="Boogaloo"/>
              <a:cs typeface="Boogaloo"/>
              <a:sym typeface="Boogaloo"/>
            </a:endParaRPr>
          </a:p>
        </p:txBody>
      </p:sp>
      <p:pic>
        <p:nvPicPr>
          <p:cNvPr id="57" name="Google Shape;57;p12"/>
          <p:cNvPicPr preferRelativeResize="0"/>
          <p:nvPr/>
        </p:nvPicPr>
        <p:blipFill rotWithShape="1">
          <a:blip r:embed="rId4">
            <a:alphaModFix/>
          </a:blip>
          <a:srcRect l="2359" t="3131" r="2880" b="3329"/>
          <a:stretch/>
        </p:blipFill>
        <p:spPr>
          <a:xfrm rot="-60001" flipH="1">
            <a:off x="730786" y="3659400"/>
            <a:ext cx="3562677" cy="2353099"/>
          </a:xfrm>
          <a:prstGeom prst="rect">
            <a:avLst/>
          </a:prstGeom>
          <a:noFill/>
          <a:ln>
            <a:noFill/>
          </a:ln>
          <a:effectLst>
            <a:outerShdw blurRad="57150" dist="19050" dir="5400000" algn="bl" rotWithShape="0">
              <a:srgbClr val="000000">
                <a:alpha val="49411"/>
              </a:srgbClr>
            </a:outerShdw>
          </a:effectLst>
        </p:spPr>
      </p:pic>
      <p:cxnSp>
        <p:nvCxnSpPr>
          <p:cNvPr id="58" name="Google Shape;58;p12"/>
          <p:cNvCxnSpPr/>
          <p:nvPr/>
        </p:nvCxnSpPr>
        <p:spPr>
          <a:xfrm>
            <a:off x="1629559" y="4066457"/>
            <a:ext cx="36900" cy="933300"/>
          </a:xfrm>
          <a:prstGeom prst="straightConnector1">
            <a:avLst/>
          </a:prstGeom>
          <a:noFill/>
          <a:ln w="19050" cap="flat" cmpd="sng">
            <a:solidFill>
              <a:srgbClr val="666666"/>
            </a:solidFill>
            <a:prstDash val="solid"/>
            <a:round/>
            <a:headEnd type="none" w="sm" len="sm"/>
            <a:tailEnd type="none" w="sm" len="sm"/>
          </a:ln>
        </p:spPr>
      </p:cxnSp>
      <p:sp>
        <p:nvSpPr>
          <p:cNvPr id="59" name="Google Shape;59;p12"/>
          <p:cNvSpPr txBox="1"/>
          <p:nvPr/>
        </p:nvSpPr>
        <p:spPr>
          <a:xfrm rot="-60984">
            <a:off x="1587238" y="3845904"/>
            <a:ext cx="879438" cy="455172"/>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666666"/>
                </a:solidFill>
                <a:latin typeface="Caveat"/>
                <a:ea typeface="Caveat"/>
                <a:cs typeface="Caveat"/>
                <a:sym typeface="Caveat"/>
              </a:rPr>
              <a:t>Wonder</a:t>
            </a:r>
            <a:endParaRPr sz="1800" b="0" i="0" u="none" strike="noStrike" cap="none">
              <a:solidFill>
                <a:srgbClr val="666666"/>
              </a:solidFill>
              <a:latin typeface="Caveat"/>
              <a:ea typeface="Caveat"/>
              <a:cs typeface="Caveat"/>
              <a:sym typeface="Caveat"/>
            </a:endParaRPr>
          </a:p>
        </p:txBody>
      </p:sp>
      <p:sp>
        <p:nvSpPr>
          <p:cNvPr id="60" name="Google Shape;60;p12"/>
          <p:cNvSpPr txBox="1"/>
          <p:nvPr/>
        </p:nvSpPr>
        <p:spPr>
          <a:xfrm rot="-59245">
            <a:off x="790558" y="3846080"/>
            <a:ext cx="853027" cy="455172"/>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666666"/>
                </a:solidFill>
                <a:latin typeface="Caveat"/>
                <a:ea typeface="Caveat"/>
                <a:cs typeface="Caveat"/>
                <a:sym typeface="Caveat"/>
              </a:rPr>
              <a:t>Notice</a:t>
            </a:r>
            <a:endParaRPr sz="1800" b="0" i="0" u="none" strike="noStrike" cap="none">
              <a:solidFill>
                <a:srgbClr val="666666"/>
              </a:solidFill>
              <a:latin typeface="Caveat"/>
              <a:ea typeface="Caveat"/>
              <a:cs typeface="Caveat"/>
              <a:sym typeface="Caveat"/>
            </a:endParaRPr>
          </a:p>
        </p:txBody>
      </p:sp>
      <p:cxnSp>
        <p:nvCxnSpPr>
          <p:cNvPr id="61" name="Google Shape;61;p12"/>
          <p:cNvCxnSpPr/>
          <p:nvPr/>
        </p:nvCxnSpPr>
        <p:spPr>
          <a:xfrm rot="-60151">
            <a:off x="972148" y="4317228"/>
            <a:ext cx="1406015" cy="6907"/>
          </a:xfrm>
          <a:prstGeom prst="straightConnector1">
            <a:avLst/>
          </a:prstGeom>
          <a:noFill/>
          <a:ln w="19050" cap="flat" cmpd="sng">
            <a:solidFill>
              <a:srgbClr val="666666"/>
            </a:solidFill>
            <a:prstDash val="solid"/>
            <a:round/>
            <a:headEnd type="none" w="sm" len="sm"/>
            <a:tailEnd type="none" w="sm" len="sm"/>
          </a:ln>
        </p:spPr>
      </p:cxnSp>
      <p:sp>
        <p:nvSpPr>
          <p:cNvPr id="62" name="Google Shape;62;p12"/>
          <p:cNvSpPr txBox="1"/>
          <p:nvPr/>
        </p:nvSpPr>
        <p:spPr>
          <a:xfrm>
            <a:off x="4908513" y="4134300"/>
            <a:ext cx="3831600" cy="938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bin"/>
                <a:ea typeface="Cabin"/>
                <a:cs typeface="Cabin"/>
                <a:sym typeface="Cabin"/>
              </a:rPr>
              <a:t>Watch the </a:t>
            </a:r>
            <a:r>
              <a:rPr lang="en" sz="1800" b="0" i="0" u="sng" strike="noStrike" cap="none">
                <a:solidFill>
                  <a:schemeClr val="hlink"/>
                </a:solidFill>
                <a:latin typeface="Cabin"/>
                <a:ea typeface="Cabin"/>
                <a:cs typeface="Cabin"/>
                <a:sym typeface="Cabin"/>
                <a:hlinkClick r:id="rId5"/>
              </a:rPr>
              <a:t>video</a:t>
            </a:r>
            <a:r>
              <a:rPr lang="en" sz="1800" b="0" i="0" u="none" strike="noStrike" cap="none">
                <a:solidFill>
                  <a:schemeClr val="dk1"/>
                </a:solidFill>
                <a:latin typeface="Cabin"/>
                <a:ea typeface="Cabin"/>
                <a:cs typeface="Cabin"/>
                <a:sym typeface="Cabin"/>
              </a:rPr>
              <a:t> closely and record things you notice and wonder about.</a:t>
            </a:r>
            <a:endParaRPr sz="1800" b="0" i="0" u="none" strike="noStrike" cap="none">
              <a:solidFill>
                <a:srgbClr val="000000"/>
              </a:solidFill>
              <a:latin typeface="Cabin"/>
              <a:ea typeface="Cabin"/>
              <a:cs typeface="Cabin"/>
              <a:sym typeface="Cabin"/>
            </a:endParaRPr>
          </a:p>
        </p:txBody>
      </p:sp>
      <p:sp>
        <p:nvSpPr>
          <p:cNvPr id="63" name="Google Shape;63;p12"/>
          <p:cNvSpPr txBox="1"/>
          <p:nvPr/>
        </p:nvSpPr>
        <p:spPr>
          <a:xfrm>
            <a:off x="4855200" y="5460900"/>
            <a:ext cx="3831600" cy="42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87A96B"/>
                </a:solidFill>
                <a:latin typeface="Boogaloo"/>
                <a:ea typeface="Boogaloo"/>
                <a:cs typeface="Boogaloo"/>
                <a:sym typeface="Boogaloo"/>
              </a:rPr>
              <a:t>INDIVIDUAL           WHOLE CLASS</a:t>
            </a:r>
            <a:endParaRPr sz="1800" b="1" i="0" u="none" strike="noStrike" cap="none">
              <a:solidFill>
                <a:srgbClr val="87A96B"/>
              </a:solidFill>
              <a:latin typeface="Boogaloo"/>
              <a:ea typeface="Boogaloo"/>
              <a:cs typeface="Boogaloo"/>
              <a:sym typeface="Boogaloo"/>
            </a:endParaRPr>
          </a:p>
        </p:txBody>
      </p:sp>
      <p:sp>
        <p:nvSpPr>
          <p:cNvPr id="64" name="Google Shape;64;p12"/>
          <p:cNvSpPr txBox="1"/>
          <p:nvPr/>
        </p:nvSpPr>
        <p:spPr>
          <a:xfrm>
            <a:off x="1783450" y="1813500"/>
            <a:ext cx="2392800" cy="1485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rgbClr val="595959"/>
                </a:solidFill>
                <a:latin typeface="Cabin"/>
                <a:ea typeface="Cabin"/>
                <a:cs typeface="Cabin"/>
                <a:sym typeface="Cabin"/>
              </a:rPr>
              <a:t>Make a 2-column chart on a blank page on the </a:t>
            </a:r>
            <a:r>
              <a:rPr lang="en" sz="1800" b="1" i="0" u="none" strike="noStrike" cap="none">
                <a:solidFill>
                  <a:srgbClr val="595959"/>
                </a:solidFill>
                <a:latin typeface="Cabin"/>
                <a:ea typeface="Cabin"/>
                <a:cs typeface="Cabin"/>
                <a:sym typeface="Cabin"/>
              </a:rPr>
              <a:t>left side </a:t>
            </a:r>
            <a:r>
              <a:rPr lang="en" sz="1800" b="0" i="0" u="none" strike="noStrike" cap="none">
                <a:solidFill>
                  <a:srgbClr val="595959"/>
                </a:solidFill>
                <a:latin typeface="Cabin"/>
                <a:ea typeface="Cabin"/>
                <a:cs typeface="Cabin"/>
                <a:sym typeface="Cabin"/>
              </a:rPr>
              <a:t>of your science notebook and record what you notice and wonder about.</a:t>
            </a:r>
            <a:endParaRPr sz="1800" b="0" i="0" u="none" strike="noStrike" cap="none">
              <a:solidFill>
                <a:srgbClr val="595959"/>
              </a:solidFill>
              <a:latin typeface="Cabin"/>
              <a:ea typeface="Cabin"/>
              <a:cs typeface="Cabin"/>
              <a:sym typeface="Cabin"/>
            </a:endParaRPr>
          </a:p>
        </p:txBody>
      </p:sp>
      <p:sp>
        <p:nvSpPr>
          <p:cNvPr id="65" name="Google Shape;65;p12"/>
          <p:cNvSpPr/>
          <p:nvPr/>
        </p:nvSpPr>
        <p:spPr>
          <a:xfrm rot="-5400000">
            <a:off x="6483263" y="5573401"/>
            <a:ext cx="334500" cy="202200"/>
          </a:xfrm>
          <a:prstGeom prst="downArrow">
            <a:avLst>
              <a:gd name="adj1" fmla="val 50000"/>
              <a:gd name="adj2" fmla="val 50000"/>
            </a:avLst>
          </a:prstGeom>
          <a:solidFill>
            <a:srgbClr val="87A9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 name="Google Shape;66;p12"/>
          <p:cNvPicPr preferRelativeResize="0"/>
          <p:nvPr/>
        </p:nvPicPr>
        <p:blipFill rotWithShape="1">
          <a:blip r:embed="rId6">
            <a:alphaModFix/>
          </a:blip>
          <a:srcRect/>
          <a:stretch/>
        </p:blipFill>
        <p:spPr>
          <a:xfrm>
            <a:off x="5210750" y="1611600"/>
            <a:ext cx="2879552" cy="1889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520900" y="1633625"/>
            <a:ext cx="3853500" cy="40839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chemeClr val="dk1"/>
              </a:buClr>
              <a:buSzPts val="2000"/>
              <a:buFont typeface="Cabin"/>
              <a:buChar char="●"/>
            </a:pPr>
            <a:r>
              <a:rPr lang="en" sz="2000">
                <a:solidFill>
                  <a:schemeClr val="dk1"/>
                </a:solidFill>
                <a:latin typeface="Cabin"/>
                <a:ea typeface="Cabin"/>
                <a:cs typeface="Cabin"/>
                <a:sym typeface="Cabin"/>
              </a:rPr>
              <a:t>Add the ceiling, walls, and an overhead light to room A.</a:t>
            </a:r>
            <a:endParaRPr sz="2000">
              <a:solidFill>
                <a:schemeClr val="dk1"/>
              </a:solidFill>
              <a:latin typeface="Cabin"/>
              <a:ea typeface="Cabin"/>
              <a:cs typeface="Cabin"/>
              <a:sym typeface="Cabin"/>
            </a:endParaRPr>
          </a:p>
          <a:p>
            <a:pPr marL="457200" lvl="0" indent="0" algn="l" rtl="0">
              <a:lnSpc>
                <a:spcPct val="100000"/>
              </a:lnSpc>
              <a:spcBef>
                <a:spcPts val="0"/>
              </a:spcBef>
              <a:spcAft>
                <a:spcPts val="0"/>
              </a:spcAft>
              <a:buClr>
                <a:schemeClr val="dk1"/>
              </a:buClr>
              <a:buSzPts val="1100"/>
              <a:buFont typeface="Arial"/>
              <a:buNone/>
            </a:pPr>
            <a:endParaRPr sz="2000">
              <a:solidFill>
                <a:schemeClr val="dk1"/>
              </a:solidFill>
              <a:latin typeface="Cabin"/>
              <a:ea typeface="Cabin"/>
              <a:cs typeface="Cabin"/>
              <a:sym typeface="Cabin"/>
            </a:endParaRPr>
          </a:p>
          <a:p>
            <a:pPr marL="457200" lvl="0" indent="-355600" algn="l" rtl="0">
              <a:lnSpc>
                <a:spcPct val="100000"/>
              </a:lnSpc>
              <a:spcBef>
                <a:spcPts val="0"/>
              </a:spcBef>
              <a:spcAft>
                <a:spcPts val="0"/>
              </a:spcAft>
              <a:buClr>
                <a:schemeClr val="dk1"/>
              </a:buClr>
              <a:buSzPts val="2000"/>
              <a:buFont typeface="Cabin"/>
              <a:buChar char="●"/>
            </a:pPr>
            <a:r>
              <a:rPr lang="en" sz="2000">
                <a:solidFill>
                  <a:schemeClr val="dk1"/>
                </a:solidFill>
                <a:latin typeface="Cabin"/>
                <a:ea typeface="Cabin"/>
                <a:cs typeface="Cabin"/>
                <a:sym typeface="Cabin"/>
              </a:rPr>
              <a:t>Peak through the viewing holes for room A and record what you see.</a:t>
            </a:r>
            <a:endParaRPr sz="2000">
              <a:solidFill>
                <a:schemeClr val="dk1"/>
              </a:solidFill>
              <a:latin typeface="Cabin"/>
              <a:ea typeface="Cabin"/>
              <a:cs typeface="Cabin"/>
              <a:sym typeface="Cabin"/>
            </a:endParaRPr>
          </a:p>
          <a:p>
            <a:pPr marL="457200" lvl="0" indent="0" algn="l" rtl="0">
              <a:lnSpc>
                <a:spcPct val="100000"/>
              </a:lnSpc>
              <a:spcBef>
                <a:spcPts val="0"/>
              </a:spcBef>
              <a:spcAft>
                <a:spcPts val="0"/>
              </a:spcAft>
              <a:buClr>
                <a:schemeClr val="dk1"/>
              </a:buClr>
              <a:buSzPts val="1100"/>
              <a:buFont typeface="Arial"/>
              <a:buNone/>
            </a:pPr>
            <a:endParaRPr sz="2000">
              <a:solidFill>
                <a:schemeClr val="dk1"/>
              </a:solidFill>
              <a:latin typeface="Cabin"/>
              <a:ea typeface="Cabin"/>
              <a:cs typeface="Cabin"/>
              <a:sym typeface="Cabin"/>
            </a:endParaRPr>
          </a:p>
          <a:p>
            <a:pPr marL="457200" lvl="0" indent="-355600" algn="l" rtl="0">
              <a:lnSpc>
                <a:spcPct val="100000"/>
              </a:lnSpc>
              <a:spcBef>
                <a:spcPts val="0"/>
              </a:spcBef>
              <a:spcAft>
                <a:spcPts val="0"/>
              </a:spcAft>
              <a:buClr>
                <a:schemeClr val="dk1"/>
              </a:buClr>
              <a:buSzPts val="2000"/>
              <a:buFont typeface="Cabin"/>
              <a:buChar char="●"/>
            </a:pPr>
            <a:r>
              <a:rPr lang="en" sz="2000">
                <a:solidFill>
                  <a:schemeClr val="dk1"/>
                </a:solidFill>
                <a:latin typeface="Cabin"/>
                <a:ea typeface="Cabin"/>
                <a:cs typeface="Cabin"/>
                <a:sym typeface="Cabin"/>
              </a:rPr>
              <a:t>Then peak through the viewing holes for room B and record what you see.</a:t>
            </a:r>
            <a:endParaRPr sz="2000">
              <a:latin typeface="Cabin"/>
              <a:ea typeface="Cabin"/>
              <a:cs typeface="Cabin"/>
              <a:sym typeface="Cabin"/>
            </a:endParaRPr>
          </a:p>
        </p:txBody>
      </p:sp>
      <p:sp>
        <p:nvSpPr>
          <p:cNvPr id="159" name="Google Shape;159;p21"/>
          <p:cNvSpPr txBox="1">
            <a:spLocks noGrp="1"/>
          </p:cNvSpPr>
          <p:nvPr>
            <p:ph type="subTitle" idx="3"/>
          </p:nvPr>
        </p:nvSpPr>
        <p:spPr>
          <a:xfrm>
            <a:off x="457200" y="75200"/>
            <a:ext cx="3520200" cy="46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3600"/>
              <a:buNone/>
            </a:pPr>
            <a:r>
              <a:rPr lang="en"/>
              <a:t>Slide J</a:t>
            </a:r>
            <a:endParaRPr/>
          </a:p>
        </p:txBody>
      </p:sp>
      <p:sp>
        <p:nvSpPr>
          <p:cNvPr id="160" name="Google Shape;160;p21"/>
          <p:cNvSpPr txBox="1">
            <a:spLocks noGrp="1"/>
          </p:cNvSpPr>
          <p:nvPr>
            <p:ph type="title" idx="4"/>
          </p:nvPr>
        </p:nvSpPr>
        <p:spPr>
          <a:xfrm>
            <a:off x="457200" y="548650"/>
            <a:ext cx="8229600" cy="685800"/>
          </a:xfrm>
          <a:prstGeom prst="rect">
            <a:avLst/>
          </a:prstGeom>
          <a:solidFill>
            <a:srgbClr val="87A96B"/>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a:t>Investigate Using the Box Model</a:t>
            </a:r>
            <a:endParaRPr/>
          </a:p>
        </p:txBody>
      </p:sp>
      <p:sp>
        <p:nvSpPr>
          <p:cNvPr id="161" name="Google Shape;161;p21"/>
          <p:cNvSpPr/>
          <p:nvPr/>
        </p:nvSpPr>
        <p:spPr>
          <a:xfrm>
            <a:off x="457200" y="1589600"/>
            <a:ext cx="4796700" cy="4643100"/>
          </a:xfrm>
          <a:prstGeom prst="rect">
            <a:avLst/>
          </a:prstGeom>
          <a:solidFill>
            <a:srgbClr val="E8EBE0"/>
          </a:solidFill>
          <a:ln w="19050" cap="flat" cmpd="sng">
            <a:solidFill>
              <a:srgbClr val="87A96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 name="Google Shape;162;p21"/>
          <p:cNvPicPr preferRelativeResize="0"/>
          <p:nvPr/>
        </p:nvPicPr>
        <p:blipFill rotWithShape="1">
          <a:blip r:embed="rId3">
            <a:alphaModFix/>
          </a:blip>
          <a:srcRect/>
          <a:stretch/>
        </p:blipFill>
        <p:spPr>
          <a:xfrm>
            <a:off x="520900" y="1751552"/>
            <a:ext cx="774600" cy="857020"/>
          </a:xfrm>
          <a:prstGeom prst="rect">
            <a:avLst/>
          </a:prstGeom>
          <a:noFill/>
          <a:ln>
            <a:noFill/>
          </a:ln>
        </p:spPr>
      </p:pic>
      <p:sp>
        <p:nvSpPr>
          <p:cNvPr id="163" name="Google Shape;163;p21"/>
          <p:cNvSpPr txBox="1"/>
          <p:nvPr/>
        </p:nvSpPr>
        <p:spPr>
          <a:xfrm>
            <a:off x="1395275" y="1634403"/>
            <a:ext cx="3758700" cy="1421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1000"/>
              </a:spcBef>
              <a:spcAft>
                <a:spcPts val="0"/>
              </a:spcAft>
              <a:buClr>
                <a:srgbClr val="000000"/>
              </a:buClr>
              <a:buSzPts val="1800"/>
              <a:buFont typeface="Arial"/>
              <a:buNone/>
            </a:pPr>
            <a:r>
              <a:rPr lang="en" sz="1800" b="0" i="0" u="none" strike="noStrike" cap="none">
                <a:solidFill>
                  <a:srgbClr val="595959"/>
                </a:solidFill>
                <a:latin typeface="Cabin"/>
                <a:ea typeface="Cabin"/>
                <a:cs typeface="Cabin"/>
                <a:sym typeface="Cabin"/>
              </a:rPr>
              <a:t>Locate your Notice and Wonder chart. Draw a line below your last noticing from the video. Add noticings from the </a:t>
            </a:r>
            <a:r>
              <a:rPr lang="en" sz="1800" b="0" i="1" u="none" strike="noStrike" cap="none">
                <a:solidFill>
                  <a:srgbClr val="595959"/>
                </a:solidFill>
                <a:latin typeface="Cabin"/>
                <a:ea typeface="Cabin"/>
                <a:cs typeface="Cabin"/>
                <a:sym typeface="Cabin"/>
              </a:rPr>
              <a:t>Box Model Investigation </a:t>
            </a:r>
            <a:r>
              <a:rPr lang="en" sz="1800" b="0" i="0" u="none" strike="noStrike" cap="none">
                <a:solidFill>
                  <a:srgbClr val="595959"/>
                </a:solidFill>
                <a:latin typeface="Cabin"/>
                <a:ea typeface="Cabin"/>
                <a:cs typeface="Cabin"/>
                <a:sym typeface="Cabin"/>
              </a:rPr>
              <a:t>to your chart.</a:t>
            </a:r>
            <a:endParaRPr sz="1800" b="0" i="0" u="none" strike="noStrike" cap="none">
              <a:solidFill>
                <a:srgbClr val="595959"/>
              </a:solidFill>
              <a:latin typeface="Cabin"/>
              <a:ea typeface="Cabin"/>
              <a:cs typeface="Cabin"/>
              <a:sym typeface="Cabin"/>
            </a:endParaRPr>
          </a:p>
        </p:txBody>
      </p:sp>
      <p:sp>
        <p:nvSpPr>
          <p:cNvPr id="164" name="Google Shape;164;p21"/>
          <p:cNvSpPr txBox="1"/>
          <p:nvPr/>
        </p:nvSpPr>
        <p:spPr>
          <a:xfrm>
            <a:off x="5410200" y="1496450"/>
            <a:ext cx="3333900" cy="47751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1000"/>
              </a:spcBef>
              <a:spcAft>
                <a:spcPts val="0"/>
              </a:spcAft>
              <a:buClr>
                <a:schemeClr val="dk1"/>
              </a:buClr>
              <a:buSzPts val="1800"/>
              <a:buFont typeface="Cabin"/>
              <a:buAutoNum type="arabicPeriod"/>
            </a:pPr>
            <a:r>
              <a:rPr lang="en" sz="1800" b="0" i="0" u="none" strike="noStrike" cap="none">
                <a:solidFill>
                  <a:schemeClr val="dk1"/>
                </a:solidFill>
                <a:latin typeface="Cabin"/>
                <a:ea typeface="Cabin"/>
                <a:cs typeface="Cabin"/>
                <a:sym typeface="Cabin"/>
              </a:rPr>
              <a:t>Turn on the flashlight for Room A.</a:t>
            </a:r>
            <a:endParaRPr sz="1800" b="0" i="0" u="none" strike="noStrike" cap="none">
              <a:solidFill>
                <a:schemeClr val="dk1"/>
              </a:solidFill>
              <a:latin typeface="Cabin"/>
              <a:ea typeface="Cabin"/>
              <a:cs typeface="Cabin"/>
              <a:sym typeface="Cabin"/>
            </a:endParaRPr>
          </a:p>
          <a:p>
            <a:pPr marL="342900" marR="0" lvl="0" indent="-285750" algn="l" rtl="0">
              <a:lnSpc>
                <a:spcPct val="100000"/>
              </a:lnSpc>
              <a:spcBef>
                <a:spcPts val="1000"/>
              </a:spcBef>
              <a:spcAft>
                <a:spcPts val="0"/>
              </a:spcAft>
              <a:buClr>
                <a:schemeClr val="dk1"/>
              </a:buClr>
              <a:buSzPts val="1800"/>
              <a:buFont typeface="Cabin"/>
              <a:buAutoNum type="arabicPeriod"/>
            </a:pPr>
            <a:r>
              <a:rPr lang="en" sz="1800" b="0" i="0" u="none" strike="noStrike" cap="none">
                <a:solidFill>
                  <a:schemeClr val="dk1"/>
                </a:solidFill>
                <a:latin typeface="Cabin"/>
                <a:ea typeface="Cabin"/>
                <a:cs typeface="Cabin"/>
                <a:sym typeface="Cabin"/>
              </a:rPr>
              <a:t>Peek through the viewing hole for Room A. Record noticings to your Notice and Wonder chart.</a:t>
            </a:r>
            <a:endParaRPr sz="1800" b="0" i="0" u="none" strike="noStrike" cap="none">
              <a:solidFill>
                <a:schemeClr val="dk1"/>
              </a:solidFill>
              <a:latin typeface="Cabin"/>
              <a:ea typeface="Cabin"/>
              <a:cs typeface="Cabin"/>
              <a:sym typeface="Cabin"/>
            </a:endParaRPr>
          </a:p>
          <a:p>
            <a:pPr marL="342900" marR="0" lvl="0" indent="-285750" algn="l" rtl="0">
              <a:lnSpc>
                <a:spcPct val="100000"/>
              </a:lnSpc>
              <a:spcBef>
                <a:spcPts val="1000"/>
              </a:spcBef>
              <a:spcAft>
                <a:spcPts val="0"/>
              </a:spcAft>
              <a:buClr>
                <a:schemeClr val="dk1"/>
              </a:buClr>
              <a:buSzPts val="1800"/>
              <a:buFont typeface="Cabin"/>
              <a:buAutoNum type="arabicPeriod"/>
            </a:pPr>
            <a:r>
              <a:rPr lang="en" sz="1800" b="0" i="0" u="none" strike="noStrike" cap="none">
                <a:solidFill>
                  <a:schemeClr val="dk1"/>
                </a:solidFill>
                <a:latin typeface="Cabin"/>
                <a:ea typeface="Cabin"/>
                <a:cs typeface="Cabin"/>
                <a:sym typeface="Cabin"/>
              </a:rPr>
              <a:t>Peek through the viewing hole for Room B. Record noticings.</a:t>
            </a:r>
            <a:endParaRPr sz="1800" b="0" i="0" u="none" strike="noStrike" cap="none">
              <a:solidFill>
                <a:schemeClr val="dk1"/>
              </a:solidFill>
              <a:latin typeface="Cabin"/>
              <a:ea typeface="Cabin"/>
              <a:cs typeface="Cabin"/>
              <a:sym typeface="Cabin"/>
            </a:endParaRPr>
          </a:p>
          <a:p>
            <a:pPr marL="342900" marR="0" lvl="0" indent="-285750" algn="l" rtl="0">
              <a:lnSpc>
                <a:spcPct val="100000"/>
              </a:lnSpc>
              <a:spcBef>
                <a:spcPts val="1000"/>
              </a:spcBef>
              <a:spcAft>
                <a:spcPts val="0"/>
              </a:spcAft>
              <a:buClr>
                <a:schemeClr val="dk1"/>
              </a:buClr>
              <a:buSzPts val="1800"/>
              <a:buFont typeface="Cabin"/>
              <a:buAutoNum type="arabicPeriod"/>
            </a:pPr>
            <a:r>
              <a:rPr lang="en" sz="1800" b="0" i="0" u="none" strike="noStrike" cap="none">
                <a:solidFill>
                  <a:schemeClr val="dk1"/>
                </a:solidFill>
                <a:latin typeface="Cabin"/>
                <a:ea typeface="Cabin"/>
                <a:cs typeface="Cabin"/>
                <a:sym typeface="Cabin"/>
              </a:rPr>
              <a:t>Turn off the flashlight.</a:t>
            </a:r>
            <a:endParaRPr sz="1800" b="0" i="0" u="none" strike="noStrike" cap="none">
              <a:solidFill>
                <a:schemeClr val="dk1"/>
              </a:solidFill>
              <a:latin typeface="Cabin"/>
              <a:ea typeface="Cabin"/>
              <a:cs typeface="Cabin"/>
              <a:sym typeface="Cabin"/>
            </a:endParaRPr>
          </a:p>
          <a:p>
            <a:pPr marL="342900" marR="0" lvl="0" indent="-285750" algn="l" rtl="0">
              <a:lnSpc>
                <a:spcPct val="100000"/>
              </a:lnSpc>
              <a:spcBef>
                <a:spcPts val="1000"/>
              </a:spcBef>
              <a:spcAft>
                <a:spcPts val="0"/>
              </a:spcAft>
              <a:buClr>
                <a:schemeClr val="dk1"/>
              </a:buClr>
              <a:buSzPts val="1800"/>
              <a:buFont typeface="Cabin"/>
              <a:buAutoNum type="arabicPeriod"/>
            </a:pPr>
            <a:r>
              <a:rPr lang="en" sz="1800" b="0" i="0" u="none" strike="noStrike" cap="none">
                <a:solidFill>
                  <a:schemeClr val="dk1"/>
                </a:solidFill>
                <a:latin typeface="Cabin"/>
                <a:ea typeface="Cabin"/>
                <a:cs typeface="Cabin"/>
                <a:sym typeface="Cabin"/>
              </a:rPr>
              <a:t>Add wonderings to your chart.</a:t>
            </a:r>
            <a:endParaRPr sz="1800" b="0" i="0" u="none" strike="noStrike" cap="none">
              <a:solidFill>
                <a:schemeClr val="dk1"/>
              </a:solidFill>
              <a:latin typeface="Cabin"/>
              <a:ea typeface="Cabin"/>
              <a:cs typeface="Cabin"/>
              <a:sym typeface="Cabin"/>
            </a:endParaRPr>
          </a:p>
          <a:p>
            <a:pPr marL="342900" marR="0" lvl="0" indent="-285750" algn="l" rtl="0">
              <a:lnSpc>
                <a:spcPct val="100000"/>
              </a:lnSpc>
              <a:spcBef>
                <a:spcPts val="1000"/>
              </a:spcBef>
              <a:spcAft>
                <a:spcPts val="1000"/>
              </a:spcAft>
              <a:buClr>
                <a:schemeClr val="dk1"/>
              </a:buClr>
              <a:buSzPts val="1800"/>
              <a:buFont typeface="Cabin"/>
              <a:buAutoNum type="arabicPeriod"/>
            </a:pPr>
            <a:r>
              <a:rPr lang="en" sz="1800" b="0" i="0" u="none" strike="noStrike" cap="none">
                <a:solidFill>
                  <a:schemeClr val="dk1"/>
                </a:solidFill>
                <a:latin typeface="Cabin"/>
                <a:ea typeface="Cabin"/>
                <a:cs typeface="Cabin"/>
                <a:sym typeface="Cabin"/>
              </a:rPr>
              <a:t>If time allows, remove Room A from the box model.</a:t>
            </a:r>
            <a:endParaRPr sz="1800" b="0" i="0" u="none" strike="noStrike" cap="none">
              <a:solidFill>
                <a:schemeClr val="dk1"/>
              </a:solidFill>
              <a:latin typeface="Cabin"/>
              <a:ea typeface="Cabin"/>
              <a:cs typeface="Cabin"/>
              <a:sym typeface="Cabin"/>
            </a:endParaRPr>
          </a:p>
        </p:txBody>
      </p:sp>
      <p:pic>
        <p:nvPicPr>
          <p:cNvPr id="165" name="Google Shape;165;p21"/>
          <p:cNvPicPr preferRelativeResize="0"/>
          <p:nvPr/>
        </p:nvPicPr>
        <p:blipFill rotWithShape="1">
          <a:blip r:embed="rId4">
            <a:alphaModFix/>
          </a:blip>
          <a:srcRect l="2359" t="3132" r="2880" b="3329"/>
          <a:stretch/>
        </p:blipFill>
        <p:spPr>
          <a:xfrm rot="-61598" flipH="1">
            <a:off x="760652" y="3104909"/>
            <a:ext cx="4246900" cy="2930859"/>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49411"/>
              </a:srgbClr>
            </a:outerShdw>
          </a:effectLst>
        </p:spPr>
      </p:pic>
      <p:cxnSp>
        <p:nvCxnSpPr>
          <p:cNvPr id="166" name="Google Shape;166;p21"/>
          <p:cNvCxnSpPr/>
          <p:nvPr/>
        </p:nvCxnSpPr>
        <p:spPr>
          <a:xfrm>
            <a:off x="1758741" y="3455446"/>
            <a:ext cx="22500" cy="2188200"/>
          </a:xfrm>
          <a:prstGeom prst="straightConnector1">
            <a:avLst/>
          </a:prstGeom>
          <a:noFill/>
          <a:ln w="19050" cap="flat" cmpd="sng">
            <a:solidFill>
              <a:srgbClr val="666666"/>
            </a:solidFill>
            <a:prstDash val="solid"/>
            <a:round/>
            <a:headEnd type="none" w="sm" len="sm"/>
            <a:tailEnd type="none" w="sm" len="sm"/>
          </a:ln>
        </p:spPr>
      </p:cxnSp>
      <p:sp>
        <p:nvSpPr>
          <p:cNvPr id="167" name="Google Shape;167;p21"/>
          <p:cNvSpPr txBox="1"/>
          <p:nvPr/>
        </p:nvSpPr>
        <p:spPr>
          <a:xfrm rot="-62403">
            <a:off x="1860418" y="3416721"/>
            <a:ext cx="793331" cy="298244"/>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666666"/>
                </a:solidFill>
                <a:latin typeface="Caveat"/>
                <a:ea typeface="Caveat"/>
                <a:cs typeface="Caveat"/>
                <a:sym typeface="Caveat"/>
              </a:rPr>
              <a:t>Wonder</a:t>
            </a:r>
            <a:endParaRPr sz="1800" b="0" i="0" u="none" strike="noStrike" cap="none">
              <a:solidFill>
                <a:srgbClr val="666666"/>
              </a:solidFill>
              <a:latin typeface="Caveat"/>
              <a:ea typeface="Caveat"/>
              <a:cs typeface="Caveat"/>
              <a:sym typeface="Caveat"/>
            </a:endParaRPr>
          </a:p>
        </p:txBody>
      </p:sp>
      <p:sp>
        <p:nvSpPr>
          <p:cNvPr id="168" name="Google Shape;168;p21"/>
          <p:cNvSpPr txBox="1"/>
          <p:nvPr/>
        </p:nvSpPr>
        <p:spPr>
          <a:xfrm rot="-60305">
            <a:off x="866735" y="3462178"/>
            <a:ext cx="769618" cy="298544"/>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666666"/>
                </a:solidFill>
                <a:latin typeface="Caveat"/>
                <a:ea typeface="Caveat"/>
                <a:cs typeface="Caveat"/>
                <a:sym typeface="Caveat"/>
              </a:rPr>
              <a:t>Notice</a:t>
            </a:r>
            <a:endParaRPr sz="1800" b="0" i="0" u="none" strike="noStrike" cap="none">
              <a:solidFill>
                <a:srgbClr val="666666"/>
              </a:solidFill>
              <a:latin typeface="Caveat"/>
              <a:ea typeface="Caveat"/>
              <a:cs typeface="Caveat"/>
              <a:sym typeface="Caveat"/>
            </a:endParaRPr>
          </a:p>
        </p:txBody>
      </p:sp>
      <p:sp>
        <p:nvSpPr>
          <p:cNvPr id="169" name="Google Shape;169;p21"/>
          <p:cNvSpPr txBox="1"/>
          <p:nvPr/>
        </p:nvSpPr>
        <p:spPr>
          <a:xfrm>
            <a:off x="762574" y="3136650"/>
            <a:ext cx="1962000" cy="32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100" b="0" i="0" u="none" strike="noStrike" cap="none" dirty="0">
                <a:solidFill>
                  <a:srgbClr val="000000"/>
                </a:solidFill>
                <a:latin typeface="Caveat"/>
                <a:ea typeface="Caveat"/>
                <a:cs typeface="Caveat"/>
                <a:sym typeface="Caveat"/>
              </a:rPr>
              <a:t>Mirror-Window Phenomenon</a:t>
            </a:r>
            <a:endParaRPr sz="1100" b="0" i="0" u="none" strike="noStrike" cap="none" dirty="0">
              <a:solidFill>
                <a:srgbClr val="000000"/>
              </a:solidFill>
              <a:latin typeface="Caveat"/>
              <a:ea typeface="Caveat"/>
              <a:cs typeface="Caveat"/>
              <a:sym typeface="Caveat"/>
            </a:endParaRPr>
          </a:p>
        </p:txBody>
      </p:sp>
      <p:cxnSp>
        <p:nvCxnSpPr>
          <p:cNvPr id="170" name="Google Shape;170;p21"/>
          <p:cNvCxnSpPr/>
          <p:nvPr/>
        </p:nvCxnSpPr>
        <p:spPr>
          <a:xfrm rot="10800000" flipH="1">
            <a:off x="919974" y="3710144"/>
            <a:ext cx="1856700" cy="56700"/>
          </a:xfrm>
          <a:prstGeom prst="straightConnector1">
            <a:avLst/>
          </a:prstGeom>
          <a:noFill/>
          <a:ln w="19050" cap="flat" cmpd="sng">
            <a:solidFill>
              <a:schemeClr val="dk2"/>
            </a:solidFill>
            <a:prstDash val="solid"/>
            <a:round/>
            <a:headEnd type="none" w="sm" len="sm"/>
            <a:tailEnd type="none" w="sm" len="sm"/>
          </a:ln>
        </p:spPr>
      </p:cxnSp>
      <p:sp>
        <p:nvSpPr>
          <p:cNvPr id="171" name="Google Shape;171;p21"/>
          <p:cNvSpPr txBox="1"/>
          <p:nvPr/>
        </p:nvSpPr>
        <p:spPr>
          <a:xfrm>
            <a:off x="2874425" y="3055338"/>
            <a:ext cx="2291400" cy="32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100" b="0" i="0" u="none" strike="noStrike" cap="none" dirty="0">
                <a:solidFill>
                  <a:srgbClr val="000000"/>
                </a:solidFill>
                <a:latin typeface="Caveat"/>
                <a:ea typeface="Caveat"/>
                <a:cs typeface="Caveat"/>
                <a:sym typeface="Caveat"/>
              </a:rPr>
              <a:t>Mirror-Window Diagram</a:t>
            </a:r>
            <a:endParaRPr sz="1100" b="0" i="0" u="none" strike="noStrike" cap="none" dirty="0">
              <a:solidFill>
                <a:srgbClr val="000000"/>
              </a:solidFill>
              <a:latin typeface="Caveat"/>
              <a:ea typeface="Caveat"/>
              <a:cs typeface="Caveat"/>
              <a:sym typeface="Caveat"/>
            </a:endParaRPr>
          </a:p>
        </p:txBody>
      </p:sp>
      <p:sp>
        <p:nvSpPr>
          <p:cNvPr id="172" name="Google Shape;172;p21"/>
          <p:cNvSpPr/>
          <p:nvPr/>
        </p:nvSpPr>
        <p:spPr>
          <a:xfrm rot="-5400000">
            <a:off x="3143225" y="4152900"/>
            <a:ext cx="881100" cy="3995700"/>
          </a:xfrm>
          <a:prstGeom prst="bentArrow">
            <a:avLst>
              <a:gd name="adj1" fmla="val 14059"/>
              <a:gd name="adj2" fmla="val 25000"/>
              <a:gd name="adj3" fmla="val 25000"/>
              <a:gd name="adj4" fmla="val 43750"/>
            </a:avLst>
          </a:prstGeom>
          <a:solidFill>
            <a:srgbClr val="87A9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3" name="Google Shape;173;p21"/>
          <p:cNvPicPr preferRelativeResize="0"/>
          <p:nvPr/>
        </p:nvPicPr>
        <p:blipFill rotWithShape="1">
          <a:blip r:embed="rId5">
            <a:alphaModFix/>
          </a:blip>
          <a:srcRect/>
          <a:stretch/>
        </p:blipFill>
        <p:spPr>
          <a:xfrm>
            <a:off x="3109925" y="4476750"/>
            <a:ext cx="1708474" cy="1174937"/>
          </a:xfrm>
          <a:prstGeom prst="rect">
            <a:avLst/>
          </a:prstGeom>
          <a:noFill/>
          <a:ln>
            <a:noFill/>
          </a:ln>
        </p:spPr>
      </p:pic>
      <p:cxnSp>
        <p:nvCxnSpPr>
          <p:cNvPr id="174" name="Google Shape;174;p21"/>
          <p:cNvCxnSpPr/>
          <p:nvPr/>
        </p:nvCxnSpPr>
        <p:spPr>
          <a:xfrm rot="10800000" flipH="1">
            <a:off x="1009650" y="4825800"/>
            <a:ext cx="1738500" cy="51000"/>
          </a:xfrm>
          <a:prstGeom prst="straightConnector1">
            <a:avLst/>
          </a:prstGeom>
          <a:noFill/>
          <a:ln w="19050" cap="flat" cmpd="sng">
            <a:solidFill>
              <a:schemeClr val="dk2"/>
            </a:solidFill>
            <a:prstDash val="solid"/>
            <a:round/>
            <a:headEnd type="none" w="sm" len="sm"/>
            <a:tailEnd type="none" w="sm" len="sm"/>
          </a:ln>
        </p:spPr>
      </p:cxnSp>
      <p:sp>
        <p:nvSpPr>
          <p:cNvPr id="175" name="Google Shape;175;p21"/>
          <p:cNvSpPr txBox="1"/>
          <p:nvPr/>
        </p:nvSpPr>
        <p:spPr>
          <a:xfrm>
            <a:off x="734736" y="4839186"/>
            <a:ext cx="560764" cy="4961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900" b="0" i="0" u="none" strike="noStrike" cap="none">
                <a:solidFill>
                  <a:srgbClr val="000000"/>
                </a:solidFill>
                <a:latin typeface="Caveat"/>
                <a:ea typeface="Caveat"/>
                <a:cs typeface="Caveat"/>
                <a:sym typeface="Caveat"/>
              </a:rPr>
              <a:t>Box model</a:t>
            </a:r>
            <a:endParaRPr sz="900" b="0" i="0" u="none" strike="noStrike" cap="none">
              <a:solidFill>
                <a:srgbClr val="000000"/>
              </a:solidFill>
              <a:latin typeface="Caveat"/>
              <a:ea typeface="Caveat"/>
              <a:cs typeface="Caveat"/>
              <a:sym typeface="Caveat"/>
            </a:endParaRPr>
          </a:p>
        </p:txBody>
      </p:sp>
      <p:sp>
        <p:nvSpPr>
          <p:cNvPr id="176" name="Google Shape;176;p21"/>
          <p:cNvSpPr txBox="1"/>
          <p:nvPr/>
        </p:nvSpPr>
        <p:spPr>
          <a:xfrm>
            <a:off x="713696" y="3801471"/>
            <a:ext cx="447000" cy="42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800" b="0" i="0" u="none" strike="noStrike" cap="none" dirty="0">
                <a:solidFill>
                  <a:srgbClr val="000000"/>
                </a:solidFill>
                <a:latin typeface="Caveat"/>
                <a:ea typeface="Caveat"/>
                <a:cs typeface="Caveat"/>
                <a:sym typeface="Caveat"/>
              </a:rPr>
              <a:t>Video</a:t>
            </a:r>
            <a:endParaRPr sz="800" b="0" i="0" u="none" strike="noStrike" cap="none" dirty="0">
              <a:solidFill>
                <a:srgbClr val="000000"/>
              </a:solidFill>
              <a:latin typeface="Caveat"/>
              <a:ea typeface="Caveat"/>
              <a:cs typeface="Caveat"/>
              <a:sym typeface="Caveat"/>
            </a:endParaRPr>
          </a:p>
        </p:txBody>
      </p:sp>
      <p:sp>
        <p:nvSpPr>
          <p:cNvPr id="177" name="Google Shape;177;p21"/>
          <p:cNvSpPr txBox="1"/>
          <p:nvPr/>
        </p:nvSpPr>
        <p:spPr>
          <a:xfrm>
            <a:off x="2840346" y="3395594"/>
            <a:ext cx="2582285" cy="68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Caveat"/>
                <a:ea typeface="Caveat"/>
                <a:cs typeface="Caveat"/>
                <a:sym typeface="Caveat"/>
              </a:rPr>
              <a:t>Why do the adults see the music student? </a:t>
            </a:r>
            <a:endParaRPr sz="1200" b="0" i="0" u="none" strike="noStrike" cap="none" dirty="0">
              <a:solidFill>
                <a:srgbClr val="000000"/>
              </a:solidFill>
              <a:latin typeface="Caveat"/>
              <a:ea typeface="Caveat"/>
              <a:cs typeface="Caveat"/>
              <a:sym typeface="Caveat"/>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Caveat"/>
                <a:ea typeface="Caveat"/>
                <a:cs typeface="Caveat"/>
                <a:sym typeface="Caveat"/>
              </a:rPr>
              <a:t>Why does the music student see themself and not the adults?</a:t>
            </a:r>
            <a:endParaRPr sz="1200" b="0" i="0" u="none" strike="noStrike" cap="none" dirty="0">
              <a:solidFill>
                <a:srgbClr val="000000"/>
              </a:solidFill>
              <a:latin typeface="Caveat"/>
              <a:ea typeface="Caveat"/>
              <a:cs typeface="Caveat"/>
              <a:sym typeface="Cave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81"/>
        <p:cNvGrpSpPr/>
        <p:nvPr/>
      </p:nvGrpSpPr>
      <p:grpSpPr>
        <a:xfrm>
          <a:off x="0" y="0"/>
          <a:ext cx="0" cy="0"/>
          <a:chOff x="0" y="0"/>
          <a:chExt cx="0" cy="0"/>
        </a:xfrm>
      </p:grpSpPr>
      <p:sp>
        <p:nvSpPr>
          <p:cNvPr id="182" name="Google Shape;182;p22"/>
          <p:cNvSpPr/>
          <p:nvPr/>
        </p:nvSpPr>
        <p:spPr>
          <a:xfrm>
            <a:off x="457200" y="548640"/>
            <a:ext cx="8229600" cy="685800"/>
          </a:xfrm>
          <a:prstGeom prst="rect">
            <a:avLst/>
          </a:prstGeom>
          <a:solidFill>
            <a:srgbClr val="87A9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0" i="0" u="none" strike="noStrike" cap="none">
                <a:solidFill>
                  <a:srgbClr val="FFFFFF"/>
                </a:solidFill>
                <a:latin typeface="Boogaloo"/>
                <a:ea typeface="Boogaloo"/>
                <a:cs typeface="Boogaloo"/>
                <a:sym typeface="Boogaloo"/>
              </a:rPr>
              <a:t>Noticings from the Box Model Investigation</a:t>
            </a:r>
            <a:endParaRPr sz="3200" b="0" i="0" u="none" strike="noStrike" cap="none">
              <a:solidFill>
                <a:srgbClr val="FFFFFF"/>
              </a:solidFill>
              <a:latin typeface="Boogaloo"/>
              <a:ea typeface="Boogaloo"/>
              <a:cs typeface="Boogaloo"/>
              <a:sym typeface="Boogaloo"/>
            </a:endParaRPr>
          </a:p>
        </p:txBody>
      </p:sp>
      <p:sp>
        <p:nvSpPr>
          <p:cNvPr id="183" name="Google Shape;183;p22"/>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0" i="0" u="none" strike="noStrike" cap="none">
                <a:solidFill>
                  <a:srgbClr val="87A96B"/>
                </a:solidFill>
                <a:latin typeface="Boogaloo"/>
                <a:ea typeface="Boogaloo"/>
                <a:cs typeface="Boogaloo"/>
                <a:sym typeface="Boogaloo"/>
              </a:rPr>
              <a:t>Slide K</a:t>
            </a:r>
            <a:endParaRPr sz="1800" b="0" i="0" u="none" strike="noStrike" cap="none">
              <a:solidFill>
                <a:srgbClr val="87A96B"/>
              </a:solidFill>
              <a:latin typeface="Boogaloo"/>
              <a:ea typeface="Boogaloo"/>
              <a:cs typeface="Boogaloo"/>
              <a:sym typeface="Boogaloo"/>
            </a:endParaRPr>
          </a:p>
        </p:txBody>
      </p:sp>
      <p:sp>
        <p:nvSpPr>
          <p:cNvPr id="184" name="Google Shape;184;p22"/>
          <p:cNvSpPr/>
          <p:nvPr/>
        </p:nvSpPr>
        <p:spPr>
          <a:xfrm>
            <a:off x="457200" y="1495725"/>
            <a:ext cx="8229600" cy="3805500"/>
          </a:xfrm>
          <a:prstGeom prst="rect">
            <a:avLst/>
          </a:prstGeom>
          <a:solidFill>
            <a:srgbClr val="FFFFFF"/>
          </a:solidFill>
          <a:ln w="19050" cap="flat" cmpd="sng">
            <a:solidFill>
              <a:srgbClr val="87A96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2"/>
          <p:cNvSpPr txBox="1"/>
          <p:nvPr/>
        </p:nvSpPr>
        <p:spPr>
          <a:xfrm>
            <a:off x="2000150" y="1732950"/>
            <a:ext cx="6545700" cy="3568200"/>
          </a:xfrm>
          <a:prstGeom prst="rect">
            <a:avLst/>
          </a:prstGeom>
          <a:noFill/>
          <a:ln>
            <a:noFill/>
          </a:ln>
        </p:spPr>
        <p:txBody>
          <a:bodyPr spcFirstLastPara="1" wrap="square" lIns="0" tIns="0" rIns="0" bIns="0" anchor="t" anchorCtr="0">
            <a:noAutofit/>
          </a:bodyPr>
          <a:lstStyle/>
          <a:p>
            <a:pPr marL="457200" marR="0" lvl="0" indent="-342900" algn="l" rtl="0">
              <a:lnSpc>
                <a:spcPct val="115000"/>
              </a:lnSpc>
              <a:spcBef>
                <a:spcPts val="0"/>
              </a:spcBef>
              <a:spcAft>
                <a:spcPts val="0"/>
              </a:spcAft>
              <a:buClr>
                <a:srgbClr val="87A96B"/>
              </a:buClr>
              <a:buSzPts val="1800"/>
              <a:buFont typeface="Cabin"/>
              <a:buChar char="◉"/>
            </a:pPr>
            <a:r>
              <a:rPr lang="en" sz="2400" b="0" i="0" u="none" strike="noStrike" cap="none">
                <a:solidFill>
                  <a:srgbClr val="87A96B"/>
                </a:solidFill>
                <a:latin typeface="Cabin"/>
                <a:ea typeface="Cabin"/>
                <a:cs typeface="Cabin"/>
                <a:sym typeface="Cabin"/>
              </a:rPr>
              <a:t>What was similar between what you saw in the video and what you saw in the box model?</a:t>
            </a:r>
            <a:endParaRPr sz="2400" b="0" i="0" u="none" strike="noStrike" cap="none">
              <a:solidFill>
                <a:srgbClr val="87A96B"/>
              </a:solidFill>
              <a:latin typeface="Cabin"/>
              <a:ea typeface="Cabin"/>
              <a:cs typeface="Cabin"/>
              <a:sym typeface="Cabin"/>
            </a:endParaRPr>
          </a:p>
          <a:p>
            <a:pPr marL="457200" marR="0" lvl="0" indent="0" algn="l" rtl="0">
              <a:lnSpc>
                <a:spcPct val="150000"/>
              </a:lnSpc>
              <a:spcBef>
                <a:spcPts val="0"/>
              </a:spcBef>
              <a:spcAft>
                <a:spcPts val="0"/>
              </a:spcAft>
              <a:buClr>
                <a:srgbClr val="000000"/>
              </a:buClr>
              <a:buSzPts val="2400"/>
              <a:buFont typeface="Arial"/>
              <a:buNone/>
            </a:pPr>
            <a:endParaRPr sz="1600" b="0" i="0" u="none" strike="noStrike" cap="none">
              <a:solidFill>
                <a:srgbClr val="87A96B"/>
              </a:solidFill>
              <a:latin typeface="Cabin"/>
              <a:ea typeface="Cabin"/>
              <a:cs typeface="Cabin"/>
              <a:sym typeface="Cabin"/>
            </a:endParaRPr>
          </a:p>
          <a:p>
            <a:pPr marL="457200" marR="0" lvl="0" indent="-342900" algn="l" rtl="0">
              <a:lnSpc>
                <a:spcPct val="150000"/>
              </a:lnSpc>
              <a:spcBef>
                <a:spcPts val="0"/>
              </a:spcBef>
              <a:spcAft>
                <a:spcPts val="0"/>
              </a:spcAft>
              <a:buClr>
                <a:srgbClr val="87A96B"/>
              </a:buClr>
              <a:buSzPts val="1800"/>
              <a:buFont typeface="Cabin"/>
              <a:buChar char="◉"/>
            </a:pPr>
            <a:r>
              <a:rPr lang="en" sz="2400" b="0" i="0" u="none" strike="noStrike" cap="none">
                <a:solidFill>
                  <a:srgbClr val="87A96B"/>
                </a:solidFill>
                <a:latin typeface="Cabin"/>
                <a:ea typeface="Cabin"/>
                <a:cs typeface="Cabin"/>
                <a:sym typeface="Cabin"/>
              </a:rPr>
              <a:t>What was different? </a:t>
            </a:r>
            <a:endParaRPr sz="2400" b="0" i="0" u="none" strike="noStrike" cap="none">
              <a:solidFill>
                <a:srgbClr val="87A96B"/>
              </a:solidFill>
              <a:latin typeface="Cabin"/>
              <a:ea typeface="Cabin"/>
              <a:cs typeface="Cabin"/>
              <a:sym typeface="Cabin"/>
            </a:endParaRPr>
          </a:p>
          <a:p>
            <a:pPr marL="457200" marR="0" lvl="0" indent="0" algn="l" rtl="0">
              <a:lnSpc>
                <a:spcPct val="150000"/>
              </a:lnSpc>
              <a:spcBef>
                <a:spcPts val="0"/>
              </a:spcBef>
              <a:spcAft>
                <a:spcPts val="0"/>
              </a:spcAft>
              <a:buClr>
                <a:srgbClr val="000000"/>
              </a:buClr>
              <a:buSzPts val="2400"/>
              <a:buFont typeface="Arial"/>
              <a:buNone/>
            </a:pPr>
            <a:endParaRPr sz="1600" b="0" i="0" u="none" strike="noStrike" cap="none">
              <a:solidFill>
                <a:srgbClr val="87A96B"/>
              </a:solidFill>
              <a:latin typeface="Cabin"/>
              <a:ea typeface="Cabin"/>
              <a:cs typeface="Cabin"/>
              <a:sym typeface="Cabin"/>
            </a:endParaRPr>
          </a:p>
          <a:p>
            <a:pPr marL="457200" marR="0" lvl="0" indent="-342900" algn="l" rtl="0">
              <a:lnSpc>
                <a:spcPct val="150000"/>
              </a:lnSpc>
              <a:spcBef>
                <a:spcPts val="0"/>
              </a:spcBef>
              <a:spcAft>
                <a:spcPts val="0"/>
              </a:spcAft>
              <a:buClr>
                <a:srgbClr val="87A96B"/>
              </a:buClr>
              <a:buSzPts val="1800"/>
              <a:buFont typeface="Cabin"/>
              <a:buChar char="◉"/>
            </a:pPr>
            <a:r>
              <a:rPr lang="en" sz="2400" b="0" i="0" u="none" strike="noStrike" cap="none">
                <a:solidFill>
                  <a:srgbClr val="87A96B"/>
                </a:solidFill>
                <a:latin typeface="Cabin"/>
                <a:ea typeface="Cabin"/>
                <a:cs typeface="Cabin"/>
                <a:sym typeface="Cabin"/>
              </a:rPr>
              <a:t>What new things did you notice in the box model?</a:t>
            </a:r>
            <a:endParaRPr sz="2400" b="0" i="0" u="none" strike="noStrike" cap="none">
              <a:solidFill>
                <a:srgbClr val="87A96B"/>
              </a:solidFill>
              <a:latin typeface="Cabin"/>
              <a:ea typeface="Cabin"/>
              <a:cs typeface="Cabin"/>
              <a:sym typeface="Cabin"/>
            </a:endParaRPr>
          </a:p>
        </p:txBody>
      </p:sp>
      <p:pic>
        <p:nvPicPr>
          <p:cNvPr id="186" name="Google Shape;186;p22"/>
          <p:cNvPicPr preferRelativeResize="0"/>
          <p:nvPr/>
        </p:nvPicPr>
        <p:blipFill rotWithShape="1">
          <a:blip r:embed="rId3">
            <a:alphaModFix/>
          </a:blip>
          <a:srcRect/>
          <a:stretch/>
        </p:blipFill>
        <p:spPr>
          <a:xfrm>
            <a:off x="593725" y="1669250"/>
            <a:ext cx="1271800" cy="1292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p:nvPr/>
        </p:nvSpPr>
        <p:spPr>
          <a:xfrm>
            <a:off x="457200" y="1448975"/>
            <a:ext cx="8210700" cy="4751700"/>
          </a:xfrm>
          <a:prstGeom prst="rect">
            <a:avLst/>
          </a:prstGeom>
          <a:solidFill>
            <a:schemeClr val="lt1"/>
          </a:solidFill>
          <a:ln w="19050" cap="flat" cmpd="sng">
            <a:solidFill>
              <a:srgbClr val="87A96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rgbClr val="87A96B"/>
              </a:solidFill>
              <a:latin typeface="Cabin"/>
              <a:ea typeface="Cabin"/>
              <a:cs typeface="Cabin"/>
              <a:sym typeface="Cabin"/>
            </a:endParaRPr>
          </a:p>
        </p:txBody>
      </p:sp>
      <p:sp>
        <p:nvSpPr>
          <p:cNvPr id="192" name="Google Shape;192;p23"/>
          <p:cNvSpPr txBox="1">
            <a:spLocks noGrp="1"/>
          </p:cNvSpPr>
          <p:nvPr>
            <p:ph type="body" idx="1"/>
          </p:nvPr>
        </p:nvSpPr>
        <p:spPr>
          <a:xfrm>
            <a:off x="457200" y="1536625"/>
            <a:ext cx="8229600" cy="113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3600"/>
              <a:buNone/>
            </a:pPr>
            <a:endParaRPr sz="2800">
              <a:latin typeface="Cabin"/>
              <a:ea typeface="Cabin"/>
              <a:cs typeface="Cabin"/>
              <a:sym typeface="Cabin"/>
            </a:endParaRPr>
          </a:p>
          <a:p>
            <a:pPr marL="0" lvl="0" indent="0" algn="l" rtl="0">
              <a:lnSpc>
                <a:spcPct val="115000"/>
              </a:lnSpc>
              <a:spcBef>
                <a:spcPts val="1600"/>
              </a:spcBef>
              <a:spcAft>
                <a:spcPts val="1600"/>
              </a:spcAft>
              <a:buSzPts val="3600"/>
              <a:buNone/>
            </a:pPr>
            <a:endParaRPr sz="2800">
              <a:latin typeface="Cabin"/>
              <a:ea typeface="Cabin"/>
              <a:cs typeface="Cabin"/>
              <a:sym typeface="Cabin"/>
            </a:endParaRPr>
          </a:p>
        </p:txBody>
      </p:sp>
      <p:sp>
        <p:nvSpPr>
          <p:cNvPr id="193" name="Google Shape;193;p23"/>
          <p:cNvSpPr txBox="1">
            <a:spLocks noGrp="1"/>
          </p:cNvSpPr>
          <p:nvPr>
            <p:ph type="subTitle" idx="2"/>
          </p:nvPr>
        </p:nvSpPr>
        <p:spPr>
          <a:xfrm>
            <a:off x="457200" y="75200"/>
            <a:ext cx="3520200" cy="46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3600"/>
              <a:buNone/>
            </a:pPr>
            <a:r>
              <a:rPr lang="en"/>
              <a:t>Slide L</a:t>
            </a:r>
            <a:endParaRPr/>
          </a:p>
        </p:txBody>
      </p:sp>
      <p:sp>
        <p:nvSpPr>
          <p:cNvPr id="194" name="Google Shape;194;p23"/>
          <p:cNvSpPr txBox="1">
            <a:spLocks noGrp="1"/>
          </p:cNvSpPr>
          <p:nvPr>
            <p:ph type="title"/>
          </p:nvPr>
        </p:nvSpPr>
        <p:spPr>
          <a:xfrm>
            <a:off x="457200" y="548650"/>
            <a:ext cx="8229600" cy="685800"/>
          </a:xfrm>
          <a:prstGeom prst="rect">
            <a:avLst/>
          </a:prstGeom>
          <a:solidFill>
            <a:srgbClr val="87A96B"/>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a:t>Limitations of the Box Model</a:t>
            </a:r>
            <a:endParaRPr/>
          </a:p>
        </p:txBody>
      </p:sp>
      <p:sp>
        <p:nvSpPr>
          <p:cNvPr id="195" name="Google Shape;195;p23"/>
          <p:cNvSpPr txBox="1"/>
          <p:nvPr/>
        </p:nvSpPr>
        <p:spPr>
          <a:xfrm>
            <a:off x="3562350" y="1784825"/>
            <a:ext cx="4877400" cy="305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rgbClr val="87A96B"/>
                </a:solidFill>
                <a:latin typeface="Cabin Condensed"/>
                <a:ea typeface="Cabin Condensed"/>
                <a:cs typeface="Cabin Condensed"/>
                <a:sym typeface="Cabin Condensed"/>
              </a:rPr>
              <a:t>If we use this box model to test ideas about the one-way mirror phenomenon, what </a:t>
            </a:r>
            <a:r>
              <a:rPr lang="en" sz="3000" b="0" i="1" u="none" strike="noStrike" cap="none">
                <a:solidFill>
                  <a:srgbClr val="87A96B"/>
                </a:solidFill>
                <a:latin typeface="Cabin Condensed"/>
                <a:ea typeface="Cabin Condensed"/>
                <a:cs typeface="Cabin Condensed"/>
                <a:sym typeface="Cabin Condensed"/>
              </a:rPr>
              <a:t>differences</a:t>
            </a:r>
            <a:r>
              <a:rPr lang="en" sz="3000" b="0" i="0" u="none" strike="noStrike" cap="none">
                <a:solidFill>
                  <a:srgbClr val="87A96B"/>
                </a:solidFill>
                <a:latin typeface="Cabin Condensed"/>
                <a:ea typeface="Cabin Condensed"/>
                <a:cs typeface="Cabin Condensed"/>
                <a:sym typeface="Cabin Condensed"/>
              </a:rPr>
              <a:t> between the box model and the real world shown in the video could be important to keep in mind?</a:t>
            </a:r>
            <a:endParaRPr sz="3000" b="0" i="0" u="none" strike="noStrike" cap="none">
              <a:solidFill>
                <a:srgbClr val="000000"/>
              </a:solidFill>
              <a:latin typeface="Cabin Condensed"/>
              <a:ea typeface="Cabin Condensed"/>
              <a:cs typeface="Cabin Condensed"/>
              <a:sym typeface="Cabin Condensed"/>
            </a:endParaRPr>
          </a:p>
        </p:txBody>
      </p:sp>
      <p:pic>
        <p:nvPicPr>
          <p:cNvPr id="196" name="Google Shape;196;p23"/>
          <p:cNvPicPr preferRelativeResize="0"/>
          <p:nvPr/>
        </p:nvPicPr>
        <p:blipFill rotWithShape="1">
          <a:blip r:embed="rId3">
            <a:alphaModFix/>
          </a:blip>
          <a:srcRect/>
          <a:stretch/>
        </p:blipFill>
        <p:spPr>
          <a:xfrm>
            <a:off x="714375" y="2051537"/>
            <a:ext cx="2608725" cy="1739152"/>
          </a:xfrm>
          <a:prstGeom prst="rect">
            <a:avLst/>
          </a:prstGeom>
          <a:noFill/>
          <a:ln w="19050" cap="flat" cmpd="sng">
            <a:solidFill>
              <a:srgbClr val="87A96B"/>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00"/>
        <p:cNvGrpSpPr/>
        <p:nvPr/>
      </p:nvGrpSpPr>
      <p:grpSpPr>
        <a:xfrm>
          <a:off x="0" y="0"/>
          <a:ext cx="0" cy="0"/>
          <a:chOff x="0" y="0"/>
          <a:chExt cx="0" cy="0"/>
        </a:xfrm>
      </p:grpSpPr>
      <p:sp>
        <p:nvSpPr>
          <p:cNvPr id="201" name="Google Shape;201;p24"/>
          <p:cNvSpPr/>
          <p:nvPr/>
        </p:nvSpPr>
        <p:spPr>
          <a:xfrm>
            <a:off x="457200" y="548640"/>
            <a:ext cx="8229600" cy="685800"/>
          </a:xfrm>
          <a:prstGeom prst="rect">
            <a:avLst/>
          </a:prstGeom>
          <a:solidFill>
            <a:srgbClr val="87A9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0" i="0" u="none" strike="noStrike" cap="none">
                <a:solidFill>
                  <a:srgbClr val="FFFFFF"/>
                </a:solidFill>
                <a:latin typeface="Boogaloo"/>
                <a:ea typeface="Boogaloo"/>
                <a:cs typeface="Boogaloo"/>
                <a:sym typeface="Boogaloo"/>
              </a:rPr>
              <a:t>Exit Ticket</a:t>
            </a:r>
            <a:endParaRPr sz="3200" b="0" i="0" u="none" strike="noStrike" cap="none">
              <a:solidFill>
                <a:srgbClr val="FFFFFF"/>
              </a:solidFill>
              <a:latin typeface="Boogaloo"/>
              <a:ea typeface="Boogaloo"/>
              <a:cs typeface="Boogaloo"/>
              <a:sym typeface="Boogaloo"/>
            </a:endParaRPr>
          </a:p>
        </p:txBody>
      </p:sp>
      <p:sp>
        <p:nvSpPr>
          <p:cNvPr id="202" name="Google Shape;202;p24"/>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0" i="0" u="none" strike="noStrike" cap="none">
                <a:solidFill>
                  <a:srgbClr val="87A96B"/>
                </a:solidFill>
                <a:latin typeface="Boogaloo"/>
                <a:ea typeface="Boogaloo"/>
                <a:cs typeface="Boogaloo"/>
                <a:sym typeface="Boogaloo"/>
              </a:rPr>
              <a:t>Slide M</a:t>
            </a:r>
            <a:endParaRPr sz="1800" b="0" i="0" u="none" strike="noStrike" cap="none">
              <a:solidFill>
                <a:srgbClr val="87A96B"/>
              </a:solidFill>
              <a:latin typeface="Boogaloo"/>
              <a:ea typeface="Boogaloo"/>
              <a:cs typeface="Boogaloo"/>
              <a:sym typeface="Boogaloo"/>
            </a:endParaRPr>
          </a:p>
        </p:txBody>
      </p:sp>
      <p:sp>
        <p:nvSpPr>
          <p:cNvPr id="203" name="Google Shape;203;p24"/>
          <p:cNvSpPr txBox="1"/>
          <p:nvPr/>
        </p:nvSpPr>
        <p:spPr>
          <a:xfrm>
            <a:off x="457275" y="1495800"/>
            <a:ext cx="8229600" cy="3752400"/>
          </a:xfrm>
          <a:prstGeom prst="rect">
            <a:avLst/>
          </a:prstGeom>
          <a:solidFill>
            <a:srgbClr val="FFFFFF"/>
          </a:solidFill>
          <a:ln w="9525" cap="flat" cmpd="sng">
            <a:solidFill>
              <a:srgbClr val="87A96B"/>
            </a:solidFill>
            <a:prstDash val="solid"/>
            <a:round/>
            <a:headEnd type="none" w="sm" len="sm"/>
            <a:tailEnd type="none" w="sm" len="sm"/>
          </a:ln>
        </p:spPr>
        <p:txBody>
          <a:bodyPr spcFirstLastPara="1" wrap="square" lIns="0" tIns="0" rIns="0" bIns="0" anchor="t" anchorCtr="0">
            <a:noAutofit/>
          </a:bodyPr>
          <a:lstStyle/>
          <a:p>
            <a:pPr marL="1771650" marR="0" lvl="0" indent="0" algn="l" rtl="0">
              <a:lnSpc>
                <a:spcPct val="115000"/>
              </a:lnSpc>
              <a:spcBef>
                <a:spcPts val="0"/>
              </a:spcBef>
              <a:spcAft>
                <a:spcPts val="0"/>
              </a:spcAft>
              <a:buClr>
                <a:srgbClr val="000000"/>
              </a:buClr>
              <a:buSzPts val="2800"/>
              <a:buFont typeface="Arial"/>
              <a:buNone/>
            </a:pPr>
            <a:r>
              <a:rPr lang="en" sz="2800" b="0" i="0" u="none" strike="noStrike" cap="none">
                <a:solidFill>
                  <a:srgbClr val="87A96B"/>
                </a:solidFill>
                <a:latin typeface="Cabin"/>
                <a:ea typeface="Cabin"/>
                <a:cs typeface="Cabin"/>
                <a:sym typeface="Cabin"/>
              </a:rPr>
              <a:t>Look at your Notice and Wonder chart and your diagram.</a:t>
            </a:r>
            <a:endParaRPr sz="2800" b="0" i="0" u="none" strike="noStrike" cap="none">
              <a:solidFill>
                <a:srgbClr val="87A96B"/>
              </a:solidFill>
              <a:latin typeface="Cabin"/>
              <a:ea typeface="Cabin"/>
              <a:cs typeface="Cabin"/>
              <a:sym typeface="Cabin"/>
            </a:endParaRPr>
          </a:p>
          <a:p>
            <a:pPr marL="1600200" marR="0" lvl="0" indent="0" algn="l" rtl="0">
              <a:lnSpc>
                <a:spcPct val="115000"/>
              </a:lnSpc>
              <a:spcBef>
                <a:spcPts val="0"/>
              </a:spcBef>
              <a:spcAft>
                <a:spcPts val="0"/>
              </a:spcAft>
              <a:buClr>
                <a:srgbClr val="000000"/>
              </a:buClr>
              <a:buSzPts val="3000"/>
              <a:buFont typeface="Arial"/>
              <a:buNone/>
            </a:pPr>
            <a:endParaRPr sz="3000" b="0" i="0" u="none" strike="noStrike" cap="none">
              <a:solidFill>
                <a:srgbClr val="87A96B"/>
              </a:solidFill>
              <a:latin typeface="Cabin"/>
              <a:ea typeface="Cabin"/>
              <a:cs typeface="Cabin"/>
              <a:sym typeface="Cabin"/>
            </a:endParaRPr>
          </a:p>
          <a:p>
            <a:pPr marL="457200" marR="0" lvl="0" indent="0" algn="l" rtl="0">
              <a:lnSpc>
                <a:spcPct val="100000"/>
              </a:lnSpc>
              <a:spcBef>
                <a:spcPts val="0"/>
              </a:spcBef>
              <a:spcAft>
                <a:spcPts val="0"/>
              </a:spcAft>
              <a:buClr>
                <a:srgbClr val="000000"/>
              </a:buClr>
              <a:buSzPts val="3000"/>
              <a:buFont typeface="Arial"/>
              <a:buNone/>
            </a:pPr>
            <a:r>
              <a:rPr lang="en" sz="3000" b="0" i="0" u="none" strike="noStrike" cap="none">
                <a:solidFill>
                  <a:srgbClr val="87A96B"/>
                </a:solidFill>
                <a:latin typeface="Cabin"/>
                <a:ea typeface="Cabin"/>
                <a:cs typeface="Cabin"/>
                <a:sym typeface="Cabin"/>
              </a:rPr>
              <a:t>What is one idea you want to bring to our class discussion next time to help us explain the phenomenon?</a:t>
            </a:r>
            <a:endParaRPr sz="3000" b="0" i="0" u="none" strike="noStrike" cap="none">
              <a:solidFill>
                <a:srgbClr val="87A96B"/>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87A96B"/>
              </a:solidFill>
              <a:latin typeface="Cabin Condensed"/>
              <a:ea typeface="Cabin Condensed"/>
              <a:cs typeface="Cabin Condensed"/>
              <a:sym typeface="Cabin Condensed"/>
            </a:endParaRPr>
          </a:p>
        </p:txBody>
      </p:sp>
      <p:pic>
        <p:nvPicPr>
          <p:cNvPr id="204" name="Google Shape;204;p24"/>
          <p:cNvPicPr preferRelativeResize="0"/>
          <p:nvPr/>
        </p:nvPicPr>
        <p:blipFill rotWithShape="1">
          <a:blip r:embed="rId3">
            <a:alphaModFix/>
          </a:blip>
          <a:srcRect/>
          <a:stretch/>
        </p:blipFill>
        <p:spPr>
          <a:xfrm>
            <a:off x="581025" y="1648200"/>
            <a:ext cx="1273325" cy="942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0"/>
        <p:cNvGrpSpPr/>
        <p:nvPr/>
      </p:nvGrpSpPr>
      <p:grpSpPr>
        <a:xfrm>
          <a:off x="0" y="0"/>
          <a:ext cx="0" cy="0"/>
          <a:chOff x="0" y="0"/>
          <a:chExt cx="0" cy="0"/>
        </a:xfrm>
      </p:grpSpPr>
      <p:sp>
        <p:nvSpPr>
          <p:cNvPr id="71" name="Google Shape;71;p13"/>
          <p:cNvSpPr/>
          <p:nvPr/>
        </p:nvSpPr>
        <p:spPr>
          <a:xfrm>
            <a:off x="457200" y="1752600"/>
            <a:ext cx="8229600" cy="1354800"/>
          </a:xfrm>
          <a:prstGeom prst="rect">
            <a:avLst/>
          </a:prstGeom>
          <a:solidFill>
            <a:srgbClr val="FFFFFF"/>
          </a:solidFill>
          <a:ln w="19050" cap="flat" cmpd="sng">
            <a:solidFill>
              <a:srgbClr val="87A96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3"/>
          <p:cNvSpPr/>
          <p:nvPr/>
        </p:nvSpPr>
        <p:spPr>
          <a:xfrm>
            <a:off x="457200" y="548640"/>
            <a:ext cx="8229600" cy="685800"/>
          </a:xfrm>
          <a:prstGeom prst="rect">
            <a:avLst/>
          </a:prstGeom>
          <a:solidFill>
            <a:srgbClr val="87A9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0" i="0" u="none" strike="noStrike" cap="none">
                <a:solidFill>
                  <a:srgbClr val="FFFFFF"/>
                </a:solidFill>
                <a:latin typeface="Boogaloo"/>
                <a:ea typeface="Boogaloo"/>
                <a:cs typeface="Boogaloo"/>
                <a:sym typeface="Boogaloo"/>
              </a:rPr>
              <a:t>Share Noticings and Wonderings</a:t>
            </a:r>
            <a:endParaRPr sz="3200" b="0" i="0" u="none" strike="noStrike" cap="none">
              <a:solidFill>
                <a:srgbClr val="FFFFFF"/>
              </a:solidFill>
              <a:latin typeface="Boogaloo"/>
              <a:ea typeface="Boogaloo"/>
              <a:cs typeface="Boogaloo"/>
              <a:sym typeface="Boogaloo"/>
            </a:endParaRPr>
          </a:p>
        </p:txBody>
      </p:sp>
      <p:sp>
        <p:nvSpPr>
          <p:cNvPr id="73" name="Google Shape;73;p13"/>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0" i="0" u="none" strike="noStrike" cap="none">
                <a:solidFill>
                  <a:srgbClr val="87A96B"/>
                </a:solidFill>
                <a:latin typeface="Boogaloo"/>
                <a:ea typeface="Boogaloo"/>
                <a:cs typeface="Boogaloo"/>
                <a:sym typeface="Boogaloo"/>
              </a:rPr>
              <a:t>Slide B</a:t>
            </a:r>
            <a:endParaRPr sz="1800" b="0" i="0" u="none" strike="noStrike" cap="none">
              <a:solidFill>
                <a:srgbClr val="87A96B"/>
              </a:solidFill>
              <a:latin typeface="Boogaloo"/>
              <a:ea typeface="Boogaloo"/>
              <a:cs typeface="Boogaloo"/>
              <a:sym typeface="Boogaloo"/>
            </a:endParaRPr>
          </a:p>
        </p:txBody>
      </p:sp>
      <p:sp>
        <p:nvSpPr>
          <p:cNvPr id="74" name="Google Shape;74;p13"/>
          <p:cNvSpPr txBox="1"/>
          <p:nvPr/>
        </p:nvSpPr>
        <p:spPr>
          <a:xfrm>
            <a:off x="1644800" y="1965900"/>
            <a:ext cx="6868200" cy="95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dirty="0">
                <a:solidFill>
                  <a:srgbClr val="87A96B"/>
                </a:solidFill>
                <a:latin typeface="Cabin Condensed"/>
                <a:ea typeface="Cabin Condensed"/>
                <a:cs typeface="Cabin Condensed"/>
                <a:sym typeface="Cabin Condensed"/>
              </a:rPr>
              <a:t>What did you notice happening in the video? What did you wonder about?</a:t>
            </a:r>
            <a:endParaRPr sz="3000" b="0" i="0" u="none" strike="noStrike" cap="none" dirty="0">
              <a:solidFill>
                <a:srgbClr val="87A96B"/>
              </a:solidFill>
              <a:latin typeface="Cabin Condensed"/>
              <a:ea typeface="Cabin Condensed"/>
              <a:cs typeface="Cabin Condensed"/>
              <a:sym typeface="Cabin Condensed"/>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87A96B"/>
              </a:solidFill>
              <a:latin typeface="Cabin Condensed"/>
              <a:ea typeface="Cabin Condensed"/>
              <a:cs typeface="Cabin Condensed"/>
              <a:sym typeface="Cabin Condensed"/>
            </a:endParaRPr>
          </a:p>
        </p:txBody>
      </p:sp>
      <p:pic>
        <p:nvPicPr>
          <p:cNvPr id="75" name="Google Shape;75;p13"/>
          <p:cNvPicPr preferRelativeResize="0"/>
          <p:nvPr/>
        </p:nvPicPr>
        <p:blipFill rotWithShape="1">
          <a:blip r:embed="rId3">
            <a:alphaModFix/>
          </a:blip>
          <a:srcRect/>
          <a:stretch/>
        </p:blipFill>
        <p:spPr>
          <a:xfrm>
            <a:off x="611450" y="1882275"/>
            <a:ext cx="891100" cy="1041100"/>
          </a:xfrm>
          <a:prstGeom prst="rect">
            <a:avLst/>
          </a:prstGeom>
          <a:noFill/>
          <a:ln>
            <a:noFill/>
          </a:ln>
        </p:spPr>
      </p:pic>
      <p:pic>
        <p:nvPicPr>
          <p:cNvPr id="76" name="Google Shape;76;p13"/>
          <p:cNvPicPr preferRelativeResize="0"/>
          <p:nvPr/>
        </p:nvPicPr>
        <p:blipFill rotWithShape="1">
          <a:blip r:embed="rId4">
            <a:alphaModFix/>
          </a:blip>
          <a:srcRect/>
          <a:stretch/>
        </p:blipFill>
        <p:spPr>
          <a:xfrm>
            <a:off x="457200" y="3571200"/>
            <a:ext cx="4023824" cy="2640632"/>
          </a:xfrm>
          <a:prstGeom prst="rect">
            <a:avLst/>
          </a:prstGeom>
          <a:noFill/>
          <a:ln>
            <a:noFill/>
          </a:ln>
        </p:spPr>
      </p:pic>
      <p:pic>
        <p:nvPicPr>
          <p:cNvPr id="77" name="Google Shape;77;p13"/>
          <p:cNvPicPr preferRelativeResize="0"/>
          <p:nvPr/>
        </p:nvPicPr>
        <p:blipFill rotWithShape="1">
          <a:blip r:embed="rId5">
            <a:alphaModFix/>
          </a:blip>
          <a:srcRect/>
          <a:stretch/>
        </p:blipFill>
        <p:spPr>
          <a:xfrm>
            <a:off x="4649075" y="3571179"/>
            <a:ext cx="4023824" cy="26406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81"/>
        <p:cNvGrpSpPr/>
        <p:nvPr/>
      </p:nvGrpSpPr>
      <p:grpSpPr>
        <a:xfrm>
          <a:off x="0" y="0"/>
          <a:ext cx="0" cy="0"/>
          <a:chOff x="0" y="0"/>
          <a:chExt cx="0" cy="0"/>
        </a:xfrm>
      </p:grpSpPr>
      <p:sp>
        <p:nvSpPr>
          <p:cNvPr id="82" name="Google Shape;82;p14"/>
          <p:cNvSpPr/>
          <p:nvPr/>
        </p:nvSpPr>
        <p:spPr>
          <a:xfrm>
            <a:off x="457200" y="1555500"/>
            <a:ext cx="8229600" cy="1943100"/>
          </a:xfrm>
          <a:prstGeom prst="rect">
            <a:avLst/>
          </a:prstGeom>
          <a:solidFill>
            <a:srgbClr val="FFFFFF"/>
          </a:solidFill>
          <a:ln w="19050" cap="flat" cmpd="sng">
            <a:solidFill>
              <a:srgbClr val="87A96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4"/>
          <p:cNvSpPr/>
          <p:nvPr/>
        </p:nvSpPr>
        <p:spPr>
          <a:xfrm>
            <a:off x="457200" y="548640"/>
            <a:ext cx="8229600" cy="685800"/>
          </a:xfrm>
          <a:prstGeom prst="rect">
            <a:avLst/>
          </a:prstGeom>
          <a:solidFill>
            <a:srgbClr val="87A9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0" i="0" u="none" strike="noStrike" cap="none">
                <a:solidFill>
                  <a:srgbClr val="FFFFFF"/>
                </a:solidFill>
                <a:latin typeface="Boogaloo"/>
                <a:ea typeface="Boogaloo"/>
                <a:cs typeface="Boogaloo"/>
                <a:sym typeface="Boogaloo"/>
              </a:rPr>
              <a:t>What do we think is happening?</a:t>
            </a:r>
            <a:endParaRPr sz="3200" b="0" i="0" u="none" strike="noStrike" cap="none">
              <a:solidFill>
                <a:srgbClr val="FFFFFF"/>
              </a:solidFill>
              <a:latin typeface="Boogaloo"/>
              <a:ea typeface="Boogaloo"/>
              <a:cs typeface="Boogaloo"/>
              <a:sym typeface="Boogaloo"/>
            </a:endParaRPr>
          </a:p>
        </p:txBody>
      </p:sp>
      <p:sp>
        <p:nvSpPr>
          <p:cNvPr id="84" name="Google Shape;84;p14"/>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0" i="0" u="none" strike="noStrike" cap="none">
                <a:solidFill>
                  <a:srgbClr val="87A96B"/>
                </a:solidFill>
                <a:latin typeface="Boogaloo"/>
                <a:ea typeface="Boogaloo"/>
                <a:cs typeface="Boogaloo"/>
                <a:sym typeface="Boogaloo"/>
              </a:rPr>
              <a:t>Slide C</a:t>
            </a:r>
            <a:endParaRPr sz="1800" b="0" i="0" u="none" strike="noStrike" cap="none">
              <a:solidFill>
                <a:srgbClr val="87A96B"/>
              </a:solidFill>
              <a:latin typeface="Boogaloo"/>
              <a:ea typeface="Boogaloo"/>
              <a:cs typeface="Boogaloo"/>
              <a:sym typeface="Boogaloo"/>
            </a:endParaRPr>
          </a:p>
        </p:txBody>
      </p:sp>
      <p:sp>
        <p:nvSpPr>
          <p:cNvPr id="85" name="Google Shape;85;p14"/>
          <p:cNvSpPr txBox="1"/>
          <p:nvPr/>
        </p:nvSpPr>
        <p:spPr>
          <a:xfrm>
            <a:off x="2035100" y="1619400"/>
            <a:ext cx="6595800" cy="1723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3000" b="1" i="0" u="none" strike="noStrike" cap="none">
                <a:solidFill>
                  <a:srgbClr val="87A96B"/>
                </a:solidFill>
                <a:latin typeface="Boogaloo"/>
                <a:ea typeface="Boogaloo"/>
                <a:cs typeface="Boogaloo"/>
                <a:sym typeface="Boogaloo"/>
              </a:rPr>
              <a:t>Turn and Talk</a:t>
            </a:r>
            <a:endParaRPr sz="3000" b="1" i="0" u="none" strike="noStrike" cap="none">
              <a:solidFill>
                <a:srgbClr val="87A96B"/>
              </a:solidFill>
              <a:latin typeface="Boogaloo"/>
              <a:ea typeface="Boogaloo"/>
              <a:cs typeface="Boogaloo"/>
              <a:sym typeface="Boogalo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87A96B"/>
              </a:solidFill>
              <a:latin typeface="Cabin Condensed"/>
              <a:ea typeface="Cabin Condensed"/>
              <a:cs typeface="Cabin Condensed"/>
              <a:sym typeface="Cabin Condensed"/>
            </a:endParaRPr>
          </a:p>
          <a:p>
            <a:pPr marL="457200" marR="0" lvl="0" indent="-381000" algn="l" rtl="0">
              <a:lnSpc>
                <a:spcPct val="100000"/>
              </a:lnSpc>
              <a:spcBef>
                <a:spcPts val="0"/>
              </a:spcBef>
              <a:spcAft>
                <a:spcPts val="0"/>
              </a:spcAft>
              <a:buClr>
                <a:srgbClr val="87A96B"/>
              </a:buClr>
              <a:buSzPts val="2400"/>
              <a:buFont typeface="Cabin"/>
              <a:buChar char="●"/>
            </a:pPr>
            <a:r>
              <a:rPr lang="en" sz="2400" b="0" i="0" u="none" strike="noStrike" cap="none">
                <a:solidFill>
                  <a:srgbClr val="87A96B"/>
                </a:solidFill>
                <a:latin typeface="Cabin"/>
                <a:ea typeface="Cabin"/>
                <a:cs typeface="Cabin"/>
                <a:sym typeface="Cabin"/>
              </a:rPr>
              <a:t>Why do the adults see the music student? </a:t>
            </a:r>
            <a:endParaRPr sz="2400" b="0" i="0" u="none" strike="noStrike" cap="none">
              <a:solidFill>
                <a:srgbClr val="87A96B"/>
              </a:solidFill>
              <a:latin typeface="Cabin"/>
              <a:ea typeface="Cabin"/>
              <a:cs typeface="Cabin"/>
              <a:sym typeface="Cabin"/>
            </a:endParaRPr>
          </a:p>
          <a:p>
            <a:pPr marL="457200" marR="0" lvl="0" indent="-381000" algn="l" rtl="0">
              <a:lnSpc>
                <a:spcPct val="100000"/>
              </a:lnSpc>
              <a:spcBef>
                <a:spcPts val="0"/>
              </a:spcBef>
              <a:spcAft>
                <a:spcPts val="0"/>
              </a:spcAft>
              <a:buClr>
                <a:srgbClr val="87A96B"/>
              </a:buClr>
              <a:buSzPts val="2400"/>
              <a:buFont typeface="Cabin"/>
              <a:buChar char="●"/>
            </a:pPr>
            <a:r>
              <a:rPr lang="en" sz="2400" b="0" i="0" u="none" strike="noStrike" cap="none">
                <a:solidFill>
                  <a:srgbClr val="87A96B"/>
                </a:solidFill>
                <a:latin typeface="Cabin"/>
                <a:ea typeface="Cabin"/>
                <a:cs typeface="Cabin"/>
                <a:sym typeface="Cabin"/>
              </a:rPr>
              <a:t>Why does the music student see themself and not the adult?</a:t>
            </a:r>
            <a:endParaRPr sz="2400" b="0" i="0" u="none" strike="noStrike" cap="none">
              <a:solidFill>
                <a:srgbClr val="87A96B"/>
              </a:solidFill>
              <a:latin typeface="Cabin Condensed"/>
              <a:ea typeface="Cabin Condensed"/>
              <a:cs typeface="Cabin Condensed"/>
              <a:sym typeface="Cabin Condensed"/>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87A96B"/>
              </a:solidFill>
              <a:latin typeface="Cabin Condensed"/>
              <a:ea typeface="Cabin Condensed"/>
              <a:cs typeface="Cabin Condensed"/>
              <a:sym typeface="Cabin Condensed"/>
            </a:endParaRPr>
          </a:p>
        </p:txBody>
      </p:sp>
      <p:pic>
        <p:nvPicPr>
          <p:cNvPr id="86" name="Google Shape;86;p14"/>
          <p:cNvPicPr preferRelativeResize="0"/>
          <p:nvPr/>
        </p:nvPicPr>
        <p:blipFill rotWithShape="1">
          <a:blip r:embed="rId3">
            <a:alphaModFix/>
          </a:blip>
          <a:srcRect/>
          <a:stretch/>
        </p:blipFill>
        <p:spPr>
          <a:xfrm>
            <a:off x="613851" y="1744585"/>
            <a:ext cx="1220250" cy="1013315"/>
          </a:xfrm>
          <a:prstGeom prst="rect">
            <a:avLst/>
          </a:prstGeom>
          <a:noFill/>
          <a:ln>
            <a:noFill/>
          </a:ln>
        </p:spPr>
      </p:pic>
      <p:pic>
        <p:nvPicPr>
          <p:cNvPr id="87" name="Google Shape;87;p14"/>
          <p:cNvPicPr preferRelativeResize="0"/>
          <p:nvPr/>
        </p:nvPicPr>
        <p:blipFill rotWithShape="1">
          <a:blip r:embed="rId4">
            <a:alphaModFix/>
          </a:blip>
          <a:srcRect t="1286" b="1275"/>
          <a:stretch/>
        </p:blipFill>
        <p:spPr>
          <a:xfrm>
            <a:off x="8534397" y="52125"/>
            <a:ext cx="535153" cy="444400"/>
          </a:xfrm>
          <a:prstGeom prst="rect">
            <a:avLst/>
          </a:prstGeom>
          <a:noFill/>
          <a:ln>
            <a:noFill/>
          </a:ln>
        </p:spPr>
      </p:pic>
      <p:pic>
        <p:nvPicPr>
          <p:cNvPr id="88" name="Google Shape;88;p14"/>
          <p:cNvPicPr preferRelativeResize="0"/>
          <p:nvPr/>
        </p:nvPicPr>
        <p:blipFill rotWithShape="1">
          <a:blip r:embed="rId5">
            <a:alphaModFix/>
          </a:blip>
          <a:srcRect/>
          <a:stretch/>
        </p:blipFill>
        <p:spPr>
          <a:xfrm>
            <a:off x="464150" y="3953850"/>
            <a:ext cx="4023824" cy="2640632"/>
          </a:xfrm>
          <a:prstGeom prst="rect">
            <a:avLst/>
          </a:prstGeom>
          <a:noFill/>
          <a:ln>
            <a:noFill/>
          </a:ln>
        </p:spPr>
      </p:pic>
      <p:pic>
        <p:nvPicPr>
          <p:cNvPr id="89" name="Google Shape;89;p14"/>
          <p:cNvPicPr preferRelativeResize="0"/>
          <p:nvPr/>
        </p:nvPicPr>
        <p:blipFill rotWithShape="1">
          <a:blip r:embed="rId6">
            <a:alphaModFix/>
          </a:blip>
          <a:srcRect/>
          <a:stretch/>
        </p:blipFill>
        <p:spPr>
          <a:xfrm>
            <a:off x="4656025" y="3953829"/>
            <a:ext cx="4023824" cy="26406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93"/>
        <p:cNvGrpSpPr/>
        <p:nvPr/>
      </p:nvGrpSpPr>
      <p:grpSpPr>
        <a:xfrm>
          <a:off x="0" y="0"/>
          <a:ext cx="0" cy="0"/>
          <a:chOff x="0" y="0"/>
          <a:chExt cx="0" cy="0"/>
        </a:xfrm>
      </p:grpSpPr>
      <p:sp>
        <p:nvSpPr>
          <p:cNvPr id="94" name="Google Shape;94;p15"/>
          <p:cNvSpPr/>
          <p:nvPr/>
        </p:nvSpPr>
        <p:spPr>
          <a:xfrm>
            <a:off x="457200" y="548640"/>
            <a:ext cx="8229600" cy="685800"/>
          </a:xfrm>
          <a:prstGeom prst="rect">
            <a:avLst/>
          </a:prstGeom>
          <a:solidFill>
            <a:srgbClr val="87A9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0" i="0" u="none" strike="noStrike" cap="none">
                <a:solidFill>
                  <a:srgbClr val="FFFFFF"/>
                </a:solidFill>
                <a:latin typeface="Boogaloo"/>
                <a:ea typeface="Boogaloo"/>
                <a:cs typeface="Boogaloo"/>
                <a:sym typeface="Boogaloo"/>
              </a:rPr>
              <a:t>Initial Explanations</a:t>
            </a:r>
            <a:endParaRPr sz="3200" b="0" i="0" u="none" strike="noStrike" cap="none">
              <a:solidFill>
                <a:srgbClr val="FFFFFF"/>
              </a:solidFill>
              <a:latin typeface="Boogaloo"/>
              <a:ea typeface="Boogaloo"/>
              <a:cs typeface="Boogaloo"/>
              <a:sym typeface="Boogaloo"/>
            </a:endParaRPr>
          </a:p>
        </p:txBody>
      </p:sp>
      <p:sp>
        <p:nvSpPr>
          <p:cNvPr id="95" name="Google Shape;95;p15"/>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0" i="0" u="none" strike="noStrike" cap="none">
                <a:solidFill>
                  <a:srgbClr val="87A96B"/>
                </a:solidFill>
                <a:latin typeface="Boogaloo"/>
                <a:ea typeface="Boogaloo"/>
                <a:cs typeface="Boogaloo"/>
                <a:sym typeface="Boogaloo"/>
              </a:rPr>
              <a:t>Slide D</a:t>
            </a:r>
            <a:endParaRPr sz="1800" b="0" i="0" u="none" strike="noStrike" cap="none">
              <a:solidFill>
                <a:srgbClr val="87A96B"/>
              </a:solidFill>
              <a:latin typeface="Boogaloo"/>
              <a:ea typeface="Boogaloo"/>
              <a:cs typeface="Boogaloo"/>
              <a:sym typeface="Boogaloo"/>
            </a:endParaRPr>
          </a:p>
        </p:txBody>
      </p:sp>
      <p:sp>
        <p:nvSpPr>
          <p:cNvPr id="96" name="Google Shape;96;p15"/>
          <p:cNvSpPr/>
          <p:nvPr/>
        </p:nvSpPr>
        <p:spPr>
          <a:xfrm>
            <a:off x="436900" y="1518775"/>
            <a:ext cx="8229600" cy="3006000"/>
          </a:xfrm>
          <a:prstGeom prst="rect">
            <a:avLst/>
          </a:prstGeom>
          <a:solidFill>
            <a:schemeClr val="lt1"/>
          </a:solidFill>
          <a:ln w="19050" cap="flat" cmpd="sng">
            <a:solidFill>
              <a:srgbClr val="87A96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5"/>
          <p:cNvSpPr txBox="1"/>
          <p:nvPr/>
        </p:nvSpPr>
        <p:spPr>
          <a:xfrm>
            <a:off x="1956050" y="1612050"/>
            <a:ext cx="6595200" cy="2326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87A96B"/>
                </a:solidFill>
                <a:latin typeface="Cabin"/>
                <a:ea typeface="Cabin"/>
                <a:cs typeface="Cabin"/>
                <a:sym typeface="Cabin"/>
              </a:rPr>
              <a:t>What “parts” or “components” from the scene in the video do we think are important for explaining the phenomenon? </a:t>
            </a:r>
            <a:endParaRPr sz="2400" b="0" i="0" u="none" strike="noStrike" cap="none">
              <a:solidFill>
                <a:srgbClr val="87A96B"/>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87A96B"/>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87A96B"/>
                </a:solidFill>
                <a:latin typeface="Cabin"/>
                <a:ea typeface="Cabin"/>
                <a:cs typeface="Cabin"/>
                <a:sym typeface="Cabin"/>
              </a:rPr>
              <a:t>What’s not important?</a:t>
            </a:r>
            <a:endParaRPr sz="2400" b="0" i="0" u="none" strike="noStrike" cap="none">
              <a:solidFill>
                <a:srgbClr val="87A96B"/>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87A96B"/>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87A96B"/>
                </a:solidFill>
                <a:latin typeface="Cabin"/>
                <a:ea typeface="Cabin"/>
                <a:cs typeface="Cabin"/>
                <a:sym typeface="Cabin"/>
              </a:rPr>
              <a:t>What are we not certain about?</a:t>
            </a:r>
            <a:endParaRPr sz="2400" b="0" i="0" u="none" strike="noStrike" cap="none">
              <a:solidFill>
                <a:srgbClr val="87A96B"/>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bin"/>
              <a:ea typeface="Cabin"/>
              <a:cs typeface="Cabin"/>
              <a:sym typeface="Cabin"/>
            </a:endParaRPr>
          </a:p>
        </p:txBody>
      </p:sp>
      <p:pic>
        <p:nvPicPr>
          <p:cNvPr id="98" name="Google Shape;98;p15"/>
          <p:cNvPicPr preferRelativeResize="0"/>
          <p:nvPr/>
        </p:nvPicPr>
        <p:blipFill rotWithShape="1">
          <a:blip r:embed="rId3">
            <a:alphaModFix/>
          </a:blip>
          <a:srcRect/>
          <a:stretch/>
        </p:blipFill>
        <p:spPr>
          <a:xfrm>
            <a:off x="600900" y="1735288"/>
            <a:ext cx="1048550" cy="1071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02"/>
        <p:cNvGrpSpPr/>
        <p:nvPr/>
      </p:nvGrpSpPr>
      <p:grpSpPr>
        <a:xfrm>
          <a:off x="0" y="0"/>
          <a:ext cx="0" cy="0"/>
          <a:chOff x="0" y="0"/>
          <a:chExt cx="0" cy="0"/>
        </a:xfrm>
      </p:grpSpPr>
      <p:sp>
        <p:nvSpPr>
          <p:cNvPr id="103" name="Google Shape;103;p16"/>
          <p:cNvSpPr/>
          <p:nvPr/>
        </p:nvSpPr>
        <p:spPr>
          <a:xfrm>
            <a:off x="457200" y="548640"/>
            <a:ext cx="8229600" cy="685800"/>
          </a:xfrm>
          <a:prstGeom prst="rect">
            <a:avLst/>
          </a:prstGeom>
          <a:solidFill>
            <a:srgbClr val="87A9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0" i="0" u="none" strike="noStrike" cap="none">
                <a:solidFill>
                  <a:srgbClr val="FFFFFF"/>
                </a:solidFill>
                <a:latin typeface="Boogaloo"/>
                <a:ea typeface="Boogaloo"/>
                <a:cs typeface="Boogaloo"/>
                <a:sym typeface="Boogaloo"/>
              </a:rPr>
              <a:t>Develop a Diagram</a:t>
            </a:r>
            <a:endParaRPr sz="3200" b="0" i="0" u="none" strike="noStrike" cap="none">
              <a:solidFill>
                <a:srgbClr val="FFFFFF"/>
              </a:solidFill>
              <a:latin typeface="Boogaloo"/>
              <a:ea typeface="Boogaloo"/>
              <a:cs typeface="Boogaloo"/>
              <a:sym typeface="Boogaloo"/>
            </a:endParaRPr>
          </a:p>
        </p:txBody>
      </p:sp>
      <p:sp>
        <p:nvSpPr>
          <p:cNvPr id="104" name="Google Shape;104;p16"/>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0" i="0" u="none" strike="noStrike" cap="none">
                <a:solidFill>
                  <a:srgbClr val="87A96B"/>
                </a:solidFill>
                <a:latin typeface="Boogaloo"/>
                <a:ea typeface="Boogaloo"/>
                <a:cs typeface="Boogaloo"/>
                <a:sym typeface="Boogaloo"/>
              </a:rPr>
              <a:t>Slide E</a:t>
            </a:r>
            <a:endParaRPr sz="1800" b="0" i="0" u="none" strike="noStrike" cap="none">
              <a:solidFill>
                <a:srgbClr val="87A96B"/>
              </a:solidFill>
              <a:latin typeface="Boogaloo"/>
              <a:ea typeface="Boogaloo"/>
              <a:cs typeface="Boogaloo"/>
              <a:sym typeface="Boogaloo"/>
            </a:endParaRPr>
          </a:p>
        </p:txBody>
      </p:sp>
      <p:sp>
        <p:nvSpPr>
          <p:cNvPr id="105" name="Google Shape;105;p16"/>
          <p:cNvSpPr/>
          <p:nvPr/>
        </p:nvSpPr>
        <p:spPr>
          <a:xfrm>
            <a:off x="481200" y="2978550"/>
            <a:ext cx="3719100" cy="3413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Cabin"/>
                <a:ea typeface="Cabin"/>
                <a:cs typeface="Cabin"/>
                <a:sym typeface="Cabin"/>
              </a:rPr>
              <a:t>Create a diagram to explain as much as you know about the two questions.</a:t>
            </a:r>
            <a:endParaRPr sz="1800" b="0" i="0" u="none" strike="noStrike" cap="none">
              <a:solidFill>
                <a:schemeClr val="dk1"/>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a:p>
            <a:pPr marL="342900" marR="0" lvl="0" indent="-260350" algn="l" rtl="0">
              <a:lnSpc>
                <a:spcPct val="115000"/>
              </a:lnSpc>
              <a:spcBef>
                <a:spcPts val="0"/>
              </a:spcBef>
              <a:spcAft>
                <a:spcPts val="0"/>
              </a:spcAft>
              <a:buClr>
                <a:schemeClr val="dk1"/>
              </a:buClr>
              <a:buSzPts val="1400"/>
              <a:buFont typeface="Cabin"/>
              <a:buChar char="❏"/>
            </a:pPr>
            <a:r>
              <a:rPr lang="en" sz="1800" b="0" i="0" u="none" strike="noStrike" cap="none">
                <a:solidFill>
                  <a:schemeClr val="dk1"/>
                </a:solidFill>
                <a:latin typeface="Cabin"/>
                <a:ea typeface="Cabin"/>
                <a:cs typeface="Cabin"/>
                <a:sym typeface="Cabin"/>
              </a:rPr>
              <a:t>Include all the important parts we agreed on and label them.</a:t>
            </a:r>
            <a:endParaRPr sz="1800" b="0" i="0" u="none" strike="noStrike" cap="none">
              <a:solidFill>
                <a:schemeClr val="dk1"/>
              </a:solidFill>
              <a:latin typeface="Cabin"/>
              <a:ea typeface="Cabin"/>
              <a:cs typeface="Cabin"/>
              <a:sym typeface="Cabin"/>
            </a:endParaRPr>
          </a:p>
          <a:p>
            <a:pPr marL="342900" marR="0" lvl="0" indent="-260350" algn="l" rtl="0">
              <a:lnSpc>
                <a:spcPct val="115000"/>
              </a:lnSpc>
              <a:spcBef>
                <a:spcPts val="0"/>
              </a:spcBef>
              <a:spcAft>
                <a:spcPts val="0"/>
              </a:spcAft>
              <a:buClr>
                <a:schemeClr val="dk1"/>
              </a:buClr>
              <a:buSzPts val="1400"/>
              <a:buFont typeface="Cabin"/>
              <a:buChar char="❏"/>
            </a:pPr>
            <a:r>
              <a:rPr lang="en" sz="1800" b="0" i="0" u="none" strike="noStrike" cap="none">
                <a:solidFill>
                  <a:schemeClr val="dk1"/>
                </a:solidFill>
                <a:latin typeface="Cabin"/>
                <a:ea typeface="Cabin"/>
                <a:cs typeface="Cabin"/>
                <a:sym typeface="Cabin"/>
              </a:rPr>
              <a:t>Use pictures, symbols, and words to explain </a:t>
            </a:r>
            <a:r>
              <a:rPr lang="en" sz="1800" b="1" i="0" u="none" strike="noStrike" cap="none">
                <a:solidFill>
                  <a:schemeClr val="dk1"/>
                </a:solidFill>
                <a:latin typeface="Cabin"/>
                <a:ea typeface="Cabin"/>
                <a:cs typeface="Cabin"/>
                <a:sym typeface="Cabin"/>
              </a:rPr>
              <a:t>how the parts interact</a:t>
            </a:r>
            <a:r>
              <a:rPr lang="en" sz="1800" b="0" i="0" u="none" strike="noStrike" cap="none">
                <a:solidFill>
                  <a:schemeClr val="dk1"/>
                </a:solidFill>
                <a:latin typeface="Cabin"/>
                <a:ea typeface="Cabin"/>
                <a:cs typeface="Cabin"/>
                <a:sym typeface="Cabin"/>
              </a:rPr>
              <a:t> to cause the phenomenon.</a:t>
            </a:r>
            <a:endParaRPr sz="1800" b="0" i="0" u="none" strike="noStrike" cap="none">
              <a:solidFill>
                <a:schemeClr val="dk1"/>
              </a:solidFill>
              <a:latin typeface="Cabin"/>
              <a:ea typeface="Cabin"/>
              <a:cs typeface="Cabin"/>
              <a:sym typeface="Cabin"/>
            </a:endParaRPr>
          </a:p>
          <a:p>
            <a:pPr marL="342900" marR="0" lvl="0" indent="-260350" algn="l" rtl="0">
              <a:lnSpc>
                <a:spcPct val="115000"/>
              </a:lnSpc>
              <a:spcBef>
                <a:spcPts val="0"/>
              </a:spcBef>
              <a:spcAft>
                <a:spcPts val="0"/>
              </a:spcAft>
              <a:buClr>
                <a:schemeClr val="dk1"/>
              </a:buClr>
              <a:buSzPts val="1400"/>
              <a:buFont typeface="Cabin"/>
              <a:buChar char="❏"/>
            </a:pPr>
            <a:r>
              <a:rPr lang="en" sz="1800" b="0" i="0" u="none" strike="noStrike" cap="none">
                <a:solidFill>
                  <a:schemeClr val="dk1"/>
                </a:solidFill>
                <a:latin typeface="Cabin"/>
                <a:ea typeface="Cabin"/>
                <a:cs typeface="Cabin"/>
                <a:sym typeface="Cabin"/>
              </a:rPr>
              <a:t>Record questions that you have if you become stuck.</a:t>
            </a:r>
            <a:endParaRPr sz="1800" b="0" i="0" u="none" strike="noStrike" cap="none">
              <a:solidFill>
                <a:schemeClr val="dk1"/>
              </a:solidFill>
              <a:latin typeface="Cabin"/>
              <a:ea typeface="Cabin"/>
              <a:cs typeface="Cabin"/>
              <a:sym typeface="Cabin"/>
            </a:endParaRPr>
          </a:p>
          <a:p>
            <a:pPr marL="0" marR="0" lvl="0" indent="0" algn="l" rtl="0">
              <a:lnSpc>
                <a:spcPct val="100000"/>
              </a:lnSpc>
              <a:spcBef>
                <a:spcPts val="0"/>
              </a:spcBef>
              <a:spcAft>
                <a:spcPts val="0"/>
              </a:spcAft>
              <a:buClr>
                <a:srgbClr val="4D4F53"/>
              </a:buClr>
              <a:buSzPts val="1500"/>
              <a:buFont typeface="Proxima Nova"/>
              <a:buNone/>
            </a:pPr>
            <a:endParaRPr sz="1800" b="0" i="0" u="none" strike="noStrike" cap="none">
              <a:solidFill>
                <a:srgbClr val="0B0B0B"/>
              </a:solidFill>
              <a:latin typeface="Cabin"/>
              <a:ea typeface="Cabin"/>
              <a:cs typeface="Cabin"/>
              <a:sym typeface="Cabin"/>
            </a:endParaRPr>
          </a:p>
        </p:txBody>
      </p:sp>
      <p:sp>
        <p:nvSpPr>
          <p:cNvPr id="106" name="Google Shape;106;p16"/>
          <p:cNvSpPr/>
          <p:nvPr/>
        </p:nvSpPr>
        <p:spPr>
          <a:xfrm>
            <a:off x="4257675" y="3022525"/>
            <a:ext cx="4543500" cy="3470400"/>
          </a:xfrm>
          <a:prstGeom prst="rect">
            <a:avLst/>
          </a:prstGeom>
          <a:solidFill>
            <a:srgbClr val="E8EBE0"/>
          </a:solidFill>
          <a:ln w="19050" cap="flat" cmpd="sng">
            <a:solidFill>
              <a:srgbClr val="87A96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p16"/>
          <p:cNvPicPr preferRelativeResize="0"/>
          <p:nvPr/>
        </p:nvPicPr>
        <p:blipFill rotWithShape="1">
          <a:blip r:embed="rId3">
            <a:alphaModFix/>
          </a:blip>
          <a:srcRect/>
          <a:stretch/>
        </p:blipFill>
        <p:spPr>
          <a:xfrm>
            <a:off x="457200" y="1473600"/>
            <a:ext cx="1055035" cy="1167325"/>
          </a:xfrm>
          <a:prstGeom prst="rect">
            <a:avLst/>
          </a:prstGeom>
          <a:noFill/>
          <a:ln>
            <a:noFill/>
          </a:ln>
        </p:spPr>
      </p:pic>
      <p:cxnSp>
        <p:nvCxnSpPr>
          <p:cNvPr id="108" name="Google Shape;108;p16"/>
          <p:cNvCxnSpPr/>
          <p:nvPr/>
        </p:nvCxnSpPr>
        <p:spPr>
          <a:xfrm>
            <a:off x="7614600" y="3571649"/>
            <a:ext cx="1500" cy="2306100"/>
          </a:xfrm>
          <a:prstGeom prst="straightConnector1">
            <a:avLst/>
          </a:prstGeom>
          <a:noFill/>
          <a:ln w="9525" cap="flat" cmpd="sng">
            <a:solidFill>
              <a:srgbClr val="595959"/>
            </a:solidFill>
            <a:prstDash val="dash"/>
            <a:round/>
            <a:headEnd type="none" w="sm" len="sm"/>
            <a:tailEnd type="none" w="sm" len="sm"/>
          </a:ln>
        </p:spPr>
      </p:cxnSp>
      <p:pic>
        <p:nvPicPr>
          <p:cNvPr id="109" name="Google Shape;109;p16"/>
          <p:cNvPicPr preferRelativeResize="0"/>
          <p:nvPr/>
        </p:nvPicPr>
        <p:blipFill rotWithShape="1">
          <a:blip r:embed="rId4">
            <a:alphaModFix/>
          </a:blip>
          <a:srcRect l="2359" t="3131" r="2880" b="3329"/>
          <a:stretch/>
        </p:blipFill>
        <p:spPr>
          <a:xfrm rot="-60004" flipH="1">
            <a:off x="4403418" y="3259827"/>
            <a:ext cx="4257565" cy="2995798"/>
          </a:xfrm>
          <a:prstGeom prst="rect">
            <a:avLst/>
          </a:prstGeom>
          <a:noFill/>
          <a:ln>
            <a:noFill/>
          </a:ln>
          <a:effectLst>
            <a:outerShdw blurRad="57150" dist="19050" dir="5400000" algn="bl" rotWithShape="0">
              <a:srgbClr val="000000">
                <a:alpha val="49411"/>
              </a:srgbClr>
            </a:outerShdw>
          </a:effectLst>
        </p:spPr>
      </p:pic>
      <p:cxnSp>
        <p:nvCxnSpPr>
          <p:cNvPr id="110" name="Google Shape;110;p16"/>
          <p:cNvCxnSpPr/>
          <p:nvPr/>
        </p:nvCxnSpPr>
        <p:spPr>
          <a:xfrm>
            <a:off x="5396722" y="3695482"/>
            <a:ext cx="40200" cy="1541100"/>
          </a:xfrm>
          <a:prstGeom prst="straightConnector1">
            <a:avLst/>
          </a:prstGeom>
          <a:noFill/>
          <a:ln w="19050" cap="flat" cmpd="sng">
            <a:solidFill>
              <a:srgbClr val="666666"/>
            </a:solidFill>
            <a:prstDash val="solid"/>
            <a:round/>
            <a:headEnd type="none" w="sm" len="sm"/>
            <a:tailEnd type="none" w="sm" len="sm"/>
          </a:ln>
        </p:spPr>
      </p:cxnSp>
      <p:sp>
        <p:nvSpPr>
          <p:cNvPr id="111" name="Google Shape;111;p16"/>
          <p:cNvSpPr txBox="1"/>
          <p:nvPr/>
        </p:nvSpPr>
        <p:spPr>
          <a:xfrm rot="-60984">
            <a:off x="5441629" y="3784515"/>
            <a:ext cx="879438" cy="32195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dirty="0">
                <a:solidFill>
                  <a:srgbClr val="666666"/>
                </a:solidFill>
                <a:latin typeface="Caveat"/>
                <a:ea typeface="Caveat"/>
                <a:cs typeface="Caveat"/>
                <a:sym typeface="Caveat"/>
              </a:rPr>
              <a:t>Wonder</a:t>
            </a:r>
            <a:endParaRPr sz="1800" b="0" i="0" u="none" strike="noStrike" cap="none" dirty="0">
              <a:solidFill>
                <a:srgbClr val="666666"/>
              </a:solidFill>
              <a:latin typeface="Caveat"/>
              <a:ea typeface="Caveat"/>
              <a:cs typeface="Caveat"/>
              <a:sym typeface="Caveat"/>
            </a:endParaRPr>
          </a:p>
        </p:txBody>
      </p:sp>
      <p:sp>
        <p:nvSpPr>
          <p:cNvPr id="112" name="Google Shape;112;p16"/>
          <p:cNvSpPr txBox="1"/>
          <p:nvPr/>
        </p:nvSpPr>
        <p:spPr>
          <a:xfrm rot="-59245">
            <a:off x="4564435" y="3803537"/>
            <a:ext cx="853027" cy="32225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dirty="0">
                <a:solidFill>
                  <a:srgbClr val="666666"/>
                </a:solidFill>
                <a:latin typeface="Caveat"/>
                <a:ea typeface="Caveat"/>
                <a:cs typeface="Caveat"/>
                <a:sym typeface="Caveat"/>
              </a:rPr>
              <a:t>Notice</a:t>
            </a:r>
            <a:endParaRPr sz="1800" b="0" i="0" u="none" strike="noStrike" cap="none" dirty="0">
              <a:solidFill>
                <a:srgbClr val="666666"/>
              </a:solidFill>
              <a:latin typeface="Caveat"/>
              <a:ea typeface="Caveat"/>
              <a:cs typeface="Caveat"/>
              <a:sym typeface="Caveat"/>
            </a:endParaRPr>
          </a:p>
        </p:txBody>
      </p:sp>
      <p:sp>
        <p:nvSpPr>
          <p:cNvPr id="113" name="Google Shape;113;p16"/>
          <p:cNvSpPr txBox="1"/>
          <p:nvPr/>
        </p:nvSpPr>
        <p:spPr>
          <a:xfrm>
            <a:off x="4416622" y="3195767"/>
            <a:ext cx="2040600" cy="34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400" b="0" i="0" u="none" strike="noStrike" cap="none" dirty="0">
                <a:solidFill>
                  <a:srgbClr val="000000"/>
                </a:solidFill>
                <a:latin typeface="Caveat"/>
                <a:ea typeface="Caveat"/>
                <a:cs typeface="Caveat"/>
                <a:sym typeface="Caveat"/>
              </a:rPr>
              <a:t>Mirror-Window Phenomenon</a:t>
            </a:r>
            <a:endParaRPr sz="1400" b="0" i="0" u="none" strike="noStrike" cap="none" dirty="0">
              <a:solidFill>
                <a:srgbClr val="000000"/>
              </a:solidFill>
              <a:latin typeface="Caveat"/>
              <a:ea typeface="Caveat"/>
              <a:cs typeface="Caveat"/>
              <a:sym typeface="Caveat"/>
            </a:endParaRPr>
          </a:p>
        </p:txBody>
      </p:sp>
      <p:cxnSp>
        <p:nvCxnSpPr>
          <p:cNvPr id="114" name="Google Shape;114;p16"/>
          <p:cNvCxnSpPr/>
          <p:nvPr/>
        </p:nvCxnSpPr>
        <p:spPr>
          <a:xfrm rot="10800000" flipH="1">
            <a:off x="4538925" y="4233300"/>
            <a:ext cx="1762500" cy="48300"/>
          </a:xfrm>
          <a:prstGeom prst="straightConnector1">
            <a:avLst/>
          </a:prstGeom>
          <a:noFill/>
          <a:ln w="19050" cap="flat" cmpd="sng">
            <a:solidFill>
              <a:schemeClr val="dk2"/>
            </a:solidFill>
            <a:prstDash val="solid"/>
            <a:round/>
            <a:headEnd type="none" w="sm" len="sm"/>
            <a:tailEnd type="none" w="sm" len="sm"/>
          </a:ln>
        </p:spPr>
      </p:cxnSp>
      <p:pic>
        <p:nvPicPr>
          <p:cNvPr id="115" name="Google Shape;115;p16"/>
          <p:cNvPicPr preferRelativeResize="0"/>
          <p:nvPr/>
        </p:nvPicPr>
        <p:blipFill rotWithShape="1">
          <a:blip r:embed="rId5">
            <a:alphaModFix/>
          </a:blip>
          <a:srcRect t="1286" b="1275"/>
          <a:stretch/>
        </p:blipFill>
        <p:spPr>
          <a:xfrm>
            <a:off x="8582150" y="68442"/>
            <a:ext cx="495875" cy="411783"/>
          </a:xfrm>
          <a:prstGeom prst="rect">
            <a:avLst/>
          </a:prstGeom>
          <a:noFill/>
          <a:ln>
            <a:noFill/>
          </a:ln>
        </p:spPr>
      </p:pic>
      <p:sp>
        <p:nvSpPr>
          <p:cNvPr id="116" name="Google Shape;116;p16"/>
          <p:cNvSpPr txBox="1"/>
          <p:nvPr/>
        </p:nvSpPr>
        <p:spPr>
          <a:xfrm>
            <a:off x="6423000" y="3571650"/>
            <a:ext cx="2343300" cy="68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Caveat"/>
                <a:ea typeface="Caveat"/>
                <a:cs typeface="Caveat"/>
                <a:sym typeface="Caveat"/>
              </a:rPr>
              <a:t>Why do the adults see the music student? </a:t>
            </a:r>
            <a:endParaRPr sz="1200" b="0" i="0" u="none" strike="noStrike" cap="none">
              <a:solidFill>
                <a:srgbClr val="000000"/>
              </a:solidFill>
              <a:latin typeface="Caveat"/>
              <a:ea typeface="Caveat"/>
              <a:cs typeface="Caveat"/>
              <a:sym typeface="Caveat"/>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Caveat"/>
                <a:ea typeface="Caveat"/>
                <a:cs typeface="Caveat"/>
                <a:sym typeface="Caveat"/>
              </a:rPr>
              <a:t>Why does music student see themself and not the adults?</a:t>
            </a:r>
            <a:endParaRPr sz="1200" b="0" i="0" u="none" strike="noStrike" cap="none">
              <a:solidFill>
                <a:srgbClr val="000000"/>
              </a:solidFill>
              <a:latin typeface="Caveat"/>
              <a:ea typeface="Caveat"/>
              <a:cs typeface="Caveat"/>
              <a:sym typeface="Caveat"/>
            </a:endParaRPr>
          </a:p>
        </p:txBody>
      </p:sp>
      <p:sp>
        <p:nvSpPr>
          <p:cNvPr id="117" name="Google Shape;117;p16"/>
          <p:cNvSpPr txBox="1"/>
          <p:nvPr/>
        </p:nvSpPr>
        <p:spPr>
          <a:xfrm>
            <a:off x="1822625" y="1319725"/>
            <a:ext cx="6864000" cy="132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400" b="0" i="0" u="none" strike="noStrike" cap="none">
                <a:solidFill>
                  <a:schemeClr val="dk1"/>
                </a:solidFill>
                <a:latin typeface="Cabin"/>
                <a:ea typeface="Cabin"/>
                <a:cs typeface="Cabin"/>
                <a:sym typeface="Cabin"/>
              </a:rPr>
              <a:t>Write these two questions in your science notebook: </a:t>
            </a:r>
            <a:endParaRPr sz="2400" b="0" i="0" u="none" strike="noStrike" cap="none">
              <a:solidFill>
                <a:schemeClr val="dk1"/>
              </a:solidFill>
              <a:latin typeface="Cabin"/>
              <a:ea typeface="Cabin"/>
              <a:cs typeface="Cabin"/>
              <a:sym typeface="Cabin"/>
            </a:endParaRPr>
          </a:p>
          <a:p>
            <a:pPr marL="457200" marR="0" lvl="0" indent="-381000" algn="l" rtl="0">
              <a:lnSpc>
                <a:spcPct val="100000"/>
              </a:lnSpc>
              <a:spcBef>
                <a:spcPts val="800"/>
              </a:spcBef>
              <a:spcAft>
                <a:spcPts val="0"/>
              </a:spcAft>
              <a:buClr>
                <a:srgbClr val="000000"/>
              </a:buClr>
              <a:buSzPts val="2400"/>
              <a:buFont typeface="Cabin Condensed"/>
              <a:buChar char="●"/>
            </a:pPr>
            <a:r>
              <a:rPr lang="en" sz="2400" b="0" i="0" u="none" strike="noStrike" cap="none">
                <a:solidFill>
                  <a:srgbClr val="000000"/>
                </a:solidFill>
                <a:latin typeface="Cabin Condensed"/>
                <a:ea typeface="Cabin Condensed"/>
                <a:cs typeface="Cabin Condensed"/>
                <a:sym typeface="Cabin Condensed"/>
              </a:rPr>
              <a:t>Why do the adults see the music student? </a:t>
            </a:r>
            <a:endParaRPr sz="2400" b="0" i="0" u="none" strike="noStrike" cap="none">
              <a:solidFill>
                <a:srgbClr val="000000"/>
              </a:solidFill>
              <a:latin typeface="Cabin Condensed"/>
              <a:ea typeface="Cabin Condensed"/>
              <a:cs typeface="Cabin Condensed"/>
              <a:sym typeface="Cabin Condensed"/>
            </a:endParaRPr>
          </a:p>
          <a:p>
            <a:pPr marL="457200" marR="0" lvl="0" indent="-381000" algn="l" rtl="0">
              <a:lnSpc>
                <a:spcPct val="100000"/>
              </a:lnSpc>
              <a:spcBef>
                <a:spcPts val="0"/>
              </a:spcBef>
              <a:spcAft>
                <a:spcPts val="0"/>
              </a:spcAft>
              <a:buClr>
                <a:srgbClr val="000000"/>
              </a:buClr>
              <a:buSzPts val="2400"/>
              <a:buFont typeface="Cabin Condensed"/>
              <a:buChar char="●"/>
            </a:pPr>
            <a:r>
              <a:rPr lang="en" sz="2400" b="0" i="0" u="none" strike="noStrike" cap="none">
                <a:solidFill>
                  <a:srgbClr val="000000"/>
                </a:solidFill>
                <a:latin typeface="Cabin Condensed"/>
                <a:ea typeface="Cabin Condensed"/>
                <a:cs typeface="Cabin Condensed"/>
                <a:sym typeface="Cabin Condensed"/>
              </a:rPr>
              <a:t>Why does the music student see themself and not the adults?</a:t>
            </a:r>
            <a:endParaRPr sz="2400" b="0" i="0" u="none" strike="noStrike" cap="none">
              <a:solidFill>
                <a:srgbClr val="000000"/>
              </a:solidFill>
              <a:latin typeface="Cabin Condensed"/>
              <a:ea typeface="Cabin Condensed"/>
              <a:cs typeface="Cabin Condensed"/>
              <a:sym typeface="Cabin Condensed"/>
            </a:endParaRPr>
          </a:p>
        </p:txBody>
      </p:sp>
      <p:sp>
        <p:nvSpPr>
          <p:cNvPr id="118" name="Google Shape;118;p16"/>
          <p:cNvSpPr txBox="1"/>
          <p:nvPr/>
        </p:nvSpPr>
        <p:spPr>
          <a:xfrm>
            <a:off x="6620550" y="3156846"/>
            <a:ext cx="1882802" cy="4148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400" b="0" i="0" u="none" strike="noStrike" cap="none" dirty="0">
                <a:solidFill>
                  <a:srgbClr val="000000"/>
                </a:solidFill>
                <a:latin typeface="Caveat"/>
                <a:ea typeface="Caveat"/>
                <a:cs typeface="Caveat"/>
                <a:sym typeface="Caveat"/>
              </a:rPr>
              <a:t>Mirror-Window Diagram</a:t>
            </a:r>
            <a:endParaRPr sz="1400" b="0" i="0" u="none" strike="noStrike" cap="none" dirty="0">
              <a:solidFill>
                <a:srgbClr val="000000"/>
              </a:solidFill>
              <a:latin typeface="Caveat"/>
              <a:ea typeface="Caveat"/>
              <a:cs typeface="Caveat"/>
              <a:sym typeface="Caveat"/>
            </a:endParaRPr>
          </a:p>
        </p:txBody>
      </p:sp>
      <p:pic>
        <p:nvPicPr>
          <p:cNvPr id="119" name="Google Shape;119;p16"/>
          <p:cNvPicPr preferRelativeResize="0"/>
          <p:nvPr/>
        </p:nvPicPr>
        <p:blipFill rotWithShape="1">
          <a:blip r:embed="rId6">
            <a:alphaModFix/>
          </a:blip>
          <a:srcRect/>
          <a:stretch/>
        </p:blipFill>
        <p:spPr>
          <a:xfrm>
            <a:off x="6767400" y="4624000"/>
            <a:ext cx="1697402" cy="1167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23"/>
        <p:cNvGrpSpPr/>
        <p:nvPr/>
      </p:nvGrpSpPr>
      <p:grpSpPr>
        <a:xfrm>
          <a:off x="0" y="0"/>
          <a:ext cx="0" cy="0"/>
          <a:chOff x="0" y="0"/>
          <a:chExt cx="0" cy="0"/>
        </a:xfrm>
      </p:grpSpPr>
      <p:sp>
        <p:nvSpPr>
          <p:cNvPr id="124" name="Google Shape;124;p17"/>
          <p:cNvSpPr/>
          <p:nvPr/>
        </p:nvSpPr>
        <p:spPr>
          <a:xfrm>
            <a:off x="457200" y="548640"/>
            <a:ext cx="8229600" cy="685800"/>
          </a:xfrm>
          <a:prstGeom prst="rect">
            <a:avLst/>
          </a:prstGeom>
          <a:solidFill>
            <a:srgbClr val="87A9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0" i="0" u="none" strike="noStrike" cap="none">
                <a:solidFill>
                  <a:srgbClr val="FFFFFF"/>
                </a:solidFill>
                <a:latin typeface="Boogaloo"/>
                <a:ea typeface="Boogaloo"/>
                <a:cs typeface="Boogaloo"/>
                <a:sym typeface="Boogaloo"/>
              </a:rPr>
              <a:t>Compare Diagrams</a:t>
            </a:r>
            <a:endParaRPr sz="3200" b="0" i="0" u="none" strike="noStrike" cap="none">
              <a:solidFill>
                <a:srgbClr val="FFFFFF"/>
              </a:solidFill>
              <a:latin typeface="Boogaloo"/>
              <a:ea typeface="Boogaloo"/>
              <a:cs typeface="Boogaloo"/>
              <a:sym typeface="Boogaloo"/>
            </a:endParaRPr>
          </a:p>
        </p:txBody>
      </p:sp>
      <p:sp>
        <p:nvSpPr>
          <p:cNvPr id="125" name="Google Shape;125;p17"/>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0" i="0" u="none" strike="noStrike" cap="none">
                <a:solidFill>
                  <a:srgbClr val="87A96B"/>
                </a:solidFill>
                <a:latin typeface="Boogaloo"/>
                <a:ea typeface="Boogaloo"/>
                <a:cs typeface="Boogaloo"/>
                <a:sym typeface="Boogaloo"/>
              </a:rPr>
              <a:t>Slide F</a:t>
            </a:r>
            <a:endParaRPr sz="1800" b="0" i="0" u="none" strike="noStrike" cap="none">
              <a:solidFill>
                <a:srgbClr val="87A96B"/>
              </a:solidFill>
              <a:latin typeface="Boogaloo"/>
              <a:ea typeface="Boogaloo"/>
              <a:cs typeface="Boogaloo"/>
              <a:sym typeface="Boogaloo"/>
            </a:endParaRPr>
          </a:p>
        </p:txBody>
      </p:sp>
      <p:sp>
        <p:nvSpPr>
          <p:cNvPr id="126" name="Google Shape;126;p17"/>
          <p:cNvSpPr/>
          <p:nvPr/>
        </p:nvSpPr>
        <p:spPr>
          <a:xfrm>
            <a:off x="457250" y="1600200"/>
            <a:ext cx="8229600" cy="3905100"/>
          </a:xfrm>
          <a:prstGeom prst="rect">
            <a:avLst/>
          </a:prstGeom>
          <a:solidFill>
            <a:srgbClr val="FFFFFF"/>
          </a:solidFill>
          <a:ln w="19050" cap="flat" cmpd="sng">
            <a:solidFill>
              <a:srgbClr val="87A96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7"/>
          <p:cNvSpPr txBox="1"/>
          <p:nvPr/>
        </p:nvSpPr>
        <p:spPr>
          <a:xfrm>
            <a:off x="646550" y="1723925"/>
            <a:ext cx="7835400" cy="3572100"/>
          </a:xfrm>
          <a:prstGeom prst="rect">
            <a:avLst/>
          </a:prstGeom>
          <a:noFill/>
          <a:ln>
            <a:noFill/>
          </a:ln>
        </p:spPr>
        <p:txBody>
          <a:bodyPr spcFirstLastPara="1" wrap="square" lIns="0" tIns="0" rIns="0" bIns="0" anchor="t" anchorCtr="0">
            <a:noAutofit/>
          </a:bodyPr>
          <a:lstStyle/>
          <a:p>
            <a:pPr marL="514350" marR="0" lvl="0" indent="-381000" algn="l" rtl="0">
              <a:lnSpc>
                <a:spcPct val="100000"/>
              </a:lnSpc>
              <a:spcBef>
                <a:spcPts val="800"/>
              </a:spcBef>
              <a:spcAft>
                <a:spcPts val="0"/>
              </a:spcAft>
              <a:buClr>
                <a:srgbClr val="87A96B"/>
              </a:buClr>
              <a:buSzPts val="2400"/>
              <a:buFont typeface="Cabin"/>
              <a:buAutoNum type="arabicPeriod"/>
            </a:pPr>
            <a:r>
              <a:rPr lang="en" sz="2400" b="0" i="0" u="none" strike="noStrike" cap="none">
                <a:solidFill>
                  <a:srgbClr val="87A96B"/>
                </a:solidFill>
                <a:latin typeface="Cabin"/>
                <a:ea typeface="Cabin"/>
                <a:cs typeface="Cabin"/>
                <a:sym typeface="Cabin"/>
              </a:rPr>
              <a:t>Each partner shares their diagram. </a:t>
            </a:r>
            <a:endParaRPr sz="2400" b="0" i="0" u="none" strike="noStrike" cap="none">
              <a:solidFill>
                <a:srgbClr val="87A96B"/>
              </a:solidFill>
              <a:latin typeface="Cabin"/>
              <a:ea typeface="Cabin"/>
              <a:cs typeface="Cabin"/>
              <a:sym typeface="Cabin"/>
            </a:endParaRPr>
          </a:p>
          <a:p>
            <a:pPr marL="514350" marR="0" lvl="0" indent="-381000" algn="l" rtl="0">
              <a:lnSpc>
                <a:spcPct val="100000"/>
              </a:lnSpc>
              <a:spcBef>
                <a:spcPts val="1000"/>
              </a:spcBef>
              <a:spcAft>
                <a:spcPts val="0"/>
              </a:spcAft>
              <a:buClr>
                <a:srgbClr val="87A96B"/>
              </a:buClr>
              <a:buSzPts val="2400"/>
              <a:buFont typeface="Cabin"/>
              <a:buAutoNum type="arabicPeriod"/>
            </a:pPr>
            <a:r>
              <a:rPr lang="en" sz="2400" b="0" i="0" u="none" strike="noStrike" cap="none">
                <a:solidFill>
                  <a:srgbClr val="87A96B"/>
                </a:solidFill>
                <a:latin typeface="Cabin"/>
                <a:ea typeface="Cabin"/>
                <a:cs typeface="Cabin"/>
                <a:sym typeface="Cabin"/>
              </a:rPr>
              <a:t>When it is your turn, turn your science notebook around so your diagram faces your partner.</a:t>
            </a:r>
            <a:endParaRPr sz="2400" b="0" i="0" u="none" strike="noStrike" cap="none">
              <a:solidFill>
                <a:srgbClr val="87A96B"/>
              </a:solidFill>
              <a:latin typeface="Cabin"/>
              <a:ea typeface="Cabin"/>
              <a:cs typeface="Cabin"/>
              <a:sym typeface="Cabin"/>
            </a:endParaRPr>
          </a:p>
          <a:p>
            <a:pPr marL="514350" marR="0" lvl="0" indent="-381000" algn="l" rtl="0">
              <a:lnSpc>
                <a:spcPct val="100000"/>
              </a:lnSpc>
              <a:spcBef>
                <a:spcPts val="1000"/>
              </a:spcBef>
              <a:spcAft>
                <a:spcPts val="0"/>
              </a:spcAft>
              <a:buClr>
                <a:srgbClr val="87A96B"/>
              </a:buClr>
              <a:buSzPts val="2400"/>
              <a:buFont typeface="Cabin"/>
              <a:buAutoNum type="arabicPeriod"/>
            </a:pPr>
            <a:r>
              <a:rPr lang="en" sz="2400" b="0" i="0" u="none" strike="noStrike" cap="none">
                <a:solidFill>
                  <a:srgbClr val="87A96B"/>
                </a:solidFill>
                <a:latin typeface="Cabin"/>
                <a:ea typeface="Cabin"/>
                <a:cs typeface="Cabin"/>
                <a:sym typeface="Cabin"/>
              </a:rPr>
              <a:t>As you notice things about each diagram, record the following:</a:t>
            </a:r>
            <a:endParaRPr sz="2400" b="0" i="0" u="none" strike="noStrike" cap="none">
              <a:solidFill>
                <a:srgbClr val="87A96B"/>
              </a:solidFill>
              <a:latin typeface="Cabin"/>
              <a:ea typeface="Cabin"/>
              <a:cs typeface="Cabin"/>
              <a:sym typeface="Cabin"/>
            </a:endParaRPr>
          </a:p>
          <a:p>
            <a:pPr marL="914400" marR="0" lvl="0" indent="-381000" algn="l" rtl="0">
              <a:lnSpc>
                <a:spcPct val="100000"/>
              </a:lnSpc>
              <a:spcBef>
                <a:spcPts val="1000"/>
              </a:spcBef>
              <a:spcAft>
                <a:spcPts val="0"/>
              </a:spcAft>
              <a:buClr>
                <a:srgbClr val="87A96B"/>
              </a:buClr>
              <a:buSzPts val="2400"/>
              <a:buFont typeface="Cabin"/>
              <a:buChar char="❏"/>
            </a:pPr>
            <a:r>
              <a:rPr lang="en" sz="2400" b="0" i="0" u="none" strike="noStrike" cap="none">
                <a:solidFill>
                  <a:srgbClr val="87A96B"/>
                </a:solidFill>
                <a:latin typeface="Cabin"/>
                <a:ea typeface="Cabin"/>
                <a:cs typeface="Cabin"/>
                <a:sym typeface="Cabin"/>
              </a:rPr>
              <a:t>Place a  </a:t>
            </a:r>
            <a:r>
              <a:rPr lang="en" sz="2400" b="0" i="0" u="none" strike="noStrike" cap="none">
                <a:solidFill>
                  <a:srgbClr val="000000"/>
                </a:solidFill>
                <a:latin typeface="Cabin"/>
                <a:ea typeface="Cabin"/>
                <a:cs typeface="Cabin"/>
                <a:sym typeface="Cabin"/>
              </a:rPr>
              <a:t>✓</a:t>
            </a:r>
            <a:r>
              <a:rPr lang="en" sz="2400" b="0" i="0" u="none" strike="noStrike" cap="none">
                <a:solidFill>
                  <a:srgbClr val="87A96B"/>
                </a:solidFill>
                <a:latin typeface="Cabin"/>
                <a:ea typeface="Cabin"/>
                <a:cs typeface="Cabin"/>
                <a:sym typeface="Cabin"/>
              </a:rPr>
              <a:t> by parts of your diagrams that are similar.</a:t>
            </a:r>
            <a:endParaRPr sz="2400" b="0" i="0" u="none" strike="noStrike" cap="none">
              <a:solidFill>
                <a:srgbClr val="87A96B"/>
              </a:solidFill>
              <a:latin typeface="Cabin"/>
              <a:ea typeface="Cabin"/>
              <a:cs typeface="Cabin"/>
              <a:sym typeface="Cabin"/>
            </a:endParaRPr>
          </a:p>
          <a:p>
            <a:pPr marL="914400" marR="0" lvl="0" indent="-381000" algn="l" rtl="0">
              <a:lnSpc>
                <a:spcPct val="100000"/>
              </a:lnSpc>
              <a:spcBef>
                <a:spcPts val="0"/>
              </a:spcBef>
              <a:spcAft>
                <a:spcPts val="0"/>
              </a:spcAft>
              <a:buClr>
                <a:srgbClr val="87A96B"/>
              </a:buClr>
              <a:buSzPts val="2400"/>
              <a:buFont typeface="Raleway"/>
              <a:buChar char="❏"/>
            </a:pPr>
            <a:r>
              <a:rPr lang="en" sz="2400" b="0" i="0" u="none" strike="noStrike" cap="none">
                <a:solidFill>
                  <a:srgbClr val="87A96B"/>
                </a:solidFill>
                <a:latin typeface="Cabin"/>
                <a:ea typeface="Cabin"/>
                <a:cs typeface="Cabin"/>
                <a:sym typeface="Cabin"/>
              </a:rPr>
              <a:t>Place a  </a:t>
            </a:r>
            <a:r>
              <a:rPr lang="en" sz="2400" b="1" i="0" u="none" strike="noStrike" cap="none">
                <a:solidFill>
                  <a:srgbClr val="000000"/>
                </a:solidFill>
                <a:latin typeface="Cabin"/>
                <a:ea typeface="Cabin"/>
                <a:cs typeface="Cabin"/>
                <a:sym typeface="Cabin"/>
              </a:rPr>
              <a:t>?</a:t>
            </a:r>
            <a:r>
              <a:rPr lang="en" sz="2400" b="0" i="0" u="none" strike="noStrike" cap="none">
                <a:solidFill>
                  <a:srgbClr val="87A96B"/>
                </a:solidFill>
                <a:latin typeface="Cabin"/>
                <a:ea typeface="Cabin"/>
                <a:cs typeface="Cabin"/>
                <a:sym typeface="Cabin"/>
              </a:rPr>
              <a:t>  by parts of your diagrams that are different or where you are less certain. </a:t>
            </a:r>
            <a:endParaRPr sz="2400" b="0" i="0" u="none" strike="noStrike" cap="none">
              <a:solidFill>
                <a:srgbClr val="87A96B"/>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87A96B"/>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p:nvPr/>
        </p:nvSpPr>
        <p:spPr>
          <a:xfrm>
            <a:off x="548650" y="1600200"/>
            <a:ext cx="8138100" cy="2022000"/>
          </a:xfrm>
          <a:prstGeom prst="rect">
            <a:avLst/>
          </a:prstGeom>
          <a:solidFill>
            <a:schemeClr val="lt1"/>
          </a:solidFill>
          <a:ln w="19050" cap="flat" cmpd="sng">
            <a:solidFill>
              <a:srgbClr val="87A96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8"/>
          <p:cNvSpPr txBox="1">
            <a:spLocks noGrp="1"/>
          </p:cNvSpPr>
          <p:nvPr>
            <p:ph type="body" idx="1"/>
          </p:nvPr>
        </p:nvSpPr>
        <p:spPr>
          <a:xfrm>
            <a:off x="870525" y="1841425"/>
            <a:ext cx="7441800" cy="166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3600"/>
              <a:buNone/>
            </a:pPr>
            <a:r>
              <a:rPr lang="en" sz="2600">
                <a:latin typeface="Cabin"/>
                <a:ea typeface="Cabin"/>
                <a:cs typeface="Cabin"/>
                <a:sym typeface="Cabin"/>
              </a:rPr>
              <a:t>If we want to investigate the phenomenon using a </a:t>
            </a:r>
            <a:r>
              <a:rPr lang="en" sz="2600" b="1">
                <a:latin typeface="Cabin"/>
                <a:ea typeface="Cabin"/>
                <a:cs typeface="Cabin"/>
                <a:sym typeface="Cabin"/>
              </a:rPr>
              <a:t>scale model</a:t>
            </a:r>
            <a:r>
              <a:rPr lang="en" sz="2600">
                <a:latin typeface="Cabin"/>
                <a:ea typeface="Cabin"/>
                <a:cs typeface="Cabin"/>
                <a:sym typeface="Cabin"/>
              </a:rPr>
              <a:t>, what are the important parts we need to include in the scale model?</a:t>
            </a:r>
            <a:endParaRPr sz="2600">
              <a:latin typeface="Cabin"/>
              <a:ea typeface="Cabin"/>
              <a:cs typeface="Cabin"/>
              <a:sym typeface="Cabin"/>
            </a:endParaRPr>
          </a:p>
        </p:txBody>
      </p:sp>
      <p:sp>
        <p:nvSpPr>
          <p:cNvPr id="134" name="Google Shape;134;p18"/>
          <p:cNvSpPr txBox="1">
            <a:spLocks noGrp="1"/>
          </p:cNvSpPr>
          <p:nvPr>
            <p:ph type="subTitle" idx="2"/>
          </p:nvPr>
        </p:nvSpPr>
        <p:spPr>
          <a:xfrm>
            <a:off x="457200" y="75200"/>
            <a:ext cx="3520200" cy="46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3600"/>
              <a:buNone/>
            </a:pPr>
            <a:r>
              <a:rPr lang="en"/>
              <a:t>Slide G</a:t>
            </a:r>
            <a:endParaRPr/>
          </a:p>
        </p:txBody>
      </p:sp>
      <p:sp>
        <p:nvSpPr>
          <p:cNvPr id="135" name="Google Shape;135;p18"/>
          <p:cNvSpPr txBox="1">
            <a:spLocks noGrp="1"/>
          </p:cNvSpPr>
          <p:nvPr>
            <p:ph type="title"/>
          </p:nvPr>
        </p:nvSpPr>
        <p:spPr>
          <a:xfrm>
            <a:off x="457200" y="548650"/>
            <a:ext cx="8229600" cy="685800"/>
          </a:xfrm>
          <a:prstGeom prst="rect">
            <a:avLst/>
          </a:prstGeom>
          <a:solidFill>
            <a:srgbClr val="87A96B"/>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a:t>Navigation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p:nvPr/>
        </p:nvSpPr>
        <p:spPr>
          <a:xfrm>
            <a:off x="457200" y="3332800"/>
            <a:ext cx="4539600" cy="1806000"/>
          </a:xfrm>
          <a:prstGeom prst="rect">
            <a:avLst/>
          </a:prstGeom>
          <a:solidFill>
            <a:schemeClr val="lt1"/>
          </a:solidFill>
          <a:ln w="19050" cap="flat" cmpd="sng">
            <a:solidFill>
              <a:srgbClr val="87A96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rgbClr val="87A96B"/>
              </a:solidFill>
              <a:latin typeface="Cabin"/>
              <a:ea typeface="Cabin"/>
              <a:cs typeface="Cabin"/>
              <a:sym typeface="Cabin"/>
            </a:endParaRPr>
          </a:p>
        </p:txBody>
      </p:sp>
      <p:sp>
        <p:nvSpPr>
          <p:cNvPr id="141" name="Google Shape;141;p19"/>
          <p:cNvSpPr txBox="1">
            <a:spLocks noGrp="1"/>
          </p:cNvSpPr>
          <p:nvPr>
            <p:ph type="body" idx="1"/>
          </p:nvPr>
        </p:nvSpPr>
        <p:spPr>
          <a:xfrm>
            <a:off x="457200" y="1536625"/>
            <a:ext cx="8229600" cy="113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3600"/>
              <a:buNone/>
            </a:pPr>
            <a:r>
              <a:rPr lang="en" sz="2800">
                <a:latin typeface="Cabin"/>
                <a:ea typeface="Cabin"/>
                <a:cs typeface="Cabin"/>
                <a:sym typeface="Cabin"/>
              </a:rPr>
              <a:t>A </a:t>
            </a:r>
            <a:r>
              <a:rPr lang="en" sz="2800" b="1">
                <a:latin typeface="Cabin"/>
                <a:ea typeface="Cabin"/>
                <a:cs typeface="Cabin"/>
                <a:sym typeface="Cabin"/>
              </a:rPr>
              <a:t>scale model</a:t>
            </a:r>
            <a:r>
              <a:rPr lang="en" sz="2800">
                <a:latin typeface="Cabin"/>
                <a:ea typeface="Cabin"/>
                <a:cs typeface="Cabin"/>
                <a:sym typeface="Cabin"/>
              </a:rPr>
              <a:t> is a physical representation of something in the world. It can help us explain phenomena or solve problems.</a:t>
            </a:r>
            <a:endParaRPr sz="2800">
              <a:latin typeface="Cabin"/>
              <a:ea typeface="Cabin"/>
              <a:cs typeface="Cabin"/>
              <a:sym typeface="Cabin"/>
            </a:endParaRPr>
          </a:p>
          <a:p>
            <a:pPr marL="0" lvl="0" indent="0" algn="l" rtl="0">
              <a:lnSpc>
                <a:spcPct val="115000"/>
              </a:lnSpc>
              <a:spcBef>
                <a:spcPts val="1600"/>
              </a:spcBef>
              <a:spcAft>
                <a:spcPts val="1600"/>
              </a:spcAft>
              <a:buSzPts val="3600"/>
              <a:buNone/>
            </a:pPr>
            <a:endParaRPr sz="2800">
              <a:latin typeface="Cabin"/>
              <a:ea typeface="Cabin"/>
              <a:cs typeface="Cabin"/>
              <a:sym typeface="Cabin"/>
            </a:endParaRPr>
          </a:p>
        </p:txBody>
      </p:sp>
      <p:sp>
        <p:nvSpPr>
          <p:cNvPr id="142" name="Google Shape;142;p19"/>
          <p:cNvSpPr txBox="1">
            <a:spLocks noGrp="1"/>
          </p:cNvSpPr>
          <p:nvPr>
            <p:ph type="subTitle" idx="2"/>
          </p:nvPr>
        </p:nvSpPr>
        <p:spPr>
          <a:xfrm>
            <a:off x="457200" y="75200"/>
            <a:ext cx="3520200" cy="46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3600"/>
              <a:buNone/>
            </a:pPr>
            <a:r>
              <a:rPr lang="en"/>
              <a:t>Slide H</a:t>
            </a:r>
            <a:endParaRPr/>
          </a:p>
        </p:txBody>
      </p:sp>
      <p:sp>
        <p:nvSpPr>
          <p:cNvPr id="143" name="Google Shape;143;p19"/>
          <p:cNvSpPr txBox="1">
            <a:spLocks noGrp="1"/>
          </p:cNvSpPr>
          <p:nvPr>
            <p:ph type="title"/>
          </p:nvPr>
        </p:nvSpPr>
        <p:spPr>
          <a:xfrm>
            <a:off x="457200" y="548650"/>
            <a:ext cx="8229600" cy="685800"/>
          </a:xfrm>
          <a:prstGeom prst="rect">
            <a:avLst/>
          </a:prstGeom>
          <a:solidFill>
            <a:srgbClr val="87A96B"/>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a:t>Navigation</a:t>
            </a:r>
            <a:endParaRPr/>
          </a:p>
        </p:txBody>
      </p:sp>
      <p:pic>
        <p:nvPicPr>
          <p:cNvPr id="144" name="Google Shape;144;p19"/>
          <p:cNvPicPr preferRelativeResize="0"/>
          <p:nvPr/>
        </p:nvPicPr>
        <p:blipFill rotWithShape="1">
          <a:blip r:embed="rId3">
            <a:alphaModFix/>
          </a:blip>
          <a:srcRect/>
          <a:stretch/>
        </p:blipFill>
        <p:spPr>
          <a:xfrm>
            <a:off x="600900" y="3526388"/>
            <a:ext cx="1048550" cy="1071175"/>
          </a:xfrm>
          <a:prstGeom prst="rect">
            <a:avLst/>
          </a:prstGeom>
          <a:noFill/>
          <a:ln>
            <a:noFill/>
          </a:ln>
        </p:spPr>
      </p:pic>
      <p:sp>
        <p:nvSpPr>
          <p:cNvPr id="145" name="Google Shape;145;p19"/>
          <p:cNvSpPr txBox="1"/>
          <p:nvPr/>
        </p:nvSpPr>
        <p:spPr>
          <a:xfrm>
            <a:off x="1859325" y="3470050"/>
            <a:ext cx="3047100" cy="153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 sz="2400" b="0" i="0" u="none" strike="noStrike" cap="none">
                <a:solidFill>
                  <a:srgbClr val="87A96B"/>
                </a:solidFill>
                <a:latin typeface="Cabin"/>
                <a:ea typeface="Cabin"/>
                <a:cs typeface="Cabin"/>
                <a:sym typeface="Cabin"/>
              </a:rPr>
              <a:t>Where have you seen or used scale models in your life?</a:t>
            </a:r>
            <a:endParaRPr sz="2400" b="0" i="0" u="none" strike="noStrike" cap="none">
              <a:solidFill>
                <a:srgbClr val="000000"/>
              </a:solidFill>
              <a:latin typeface="Boogaloo"/>
              <a:ea typeface="Boogaloo"/>
              <a:cs typeface="Boogaloo"/>
              <a:sym typeface="Boogaloo"/>
            </a:endParaRPr>
          </a:p>
        </p:txBody>
      </p:sp>
      <p:pic>
        <p:nvPicPr>
          <p:cNvPr id="146" name="Google Shape;146;p19"/>
          <p:cNvPicPr preferRelativeResize="0"/>
          <p:nvPr/>
        </p:nvPicPr>
        <p:blipFill rotWithShape="1">
          <a:blip r:embed="rId4">
            <a:alphaModFix/>
          </a:blip>
          <a:srcRect l="3666" r="8821"/>
          <a:stretch/>
        </p:blipFill>
        <p:spPr>
          <a:xfrm>
            <a:off x="5521850" y="3131425"/>
            <a:ext cx="2778825" cy="2116823"/>
          </a:xfrm>
          <a:prstGeom prst="rect">
            <a:avLst/>
          </a:prstGeom>
          <a:noFill/>
          <a:ln w="19050" cap="flat" cmpd="sng">
            <a:solidFill>
              <a:srgbClr val="87A96B"/>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subTitle" idx="2"/>
          </p:nvPr>
        </p:nvSpPr>
        <p:spPr>
          <a:xfrm>
            <a:off x="457200" y="75200"/>
            <a:ext cx="3520200" cy="46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3600"/>
              <a:buNone/>
            </a:pPr>
            <a:r>
              <a:rPr lang="en"/>
              <a:t>Slide I</a:t>
            </a:r>
            <a:endParaRPr/>
          </a:p>
        </p:txBody>
      </p:sp>
      <p:sp>
        <p:nvSpPr>
          <p:cNvPr id="152" name="Google Shape;152;p20"/>
          <p:cNvSpPr txBox="1">
            <a:spLocks noGrp="1"/>
          </p:cNvSpPr>
          <p:nvPr>
            <p:ph type="title"/>
          </p:nvPr>
        </p:nvSpPr>
        <p:spPr>
          <a:xfrm>
            <a:off x="457200" y="548650"/>
            <a:ext cx="8229600" cy="685800"/>
          </a:xfrm>
          <a:prstGeom prst="rect">
            <a:avLst/>
          </a:prstGeom>
          <a:solidFill>
            <a:srgbClr val="87A96B"/>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a:t>Mapping the Model to the _______</a:t>
            </a:r>
            <a:endParaRPr/>
          </a:p>
        </p:txBody>
      </p:sp>
      <p:graphicFrame>
        <p:nvGraphicFramePr>
          <p:cNvPr id="153" name="Google Shape;153;p20"/>
          <p:cNvGraphicFramePr/>
          <p:nvPr/>
        </p:nvGraphicFramePr>
        <p:xfrm>
          <a:off x="457200" y="1584138"/>
          <a:ext cx="8229600" cy="4109220"/>
        </p:xfrm>
        <a:graphic>
          <a:graphicData uri="http://schemas.openxmlformats.org/drawingml/2006/table">
            <a:tbl>
              <a:tblPr>
                <a:noFill/>
                <a:tableStyleId>{B678E745-E01F-4CD1-9735-98D22BCAA1A2}</a:tableStyleId>
              </a:tblPr>
              <a:tblGrid>
                <a:gridCol w="1568950">
                  <a:extLst>
                    <a:ext uri="{9D8B030D-6E8A-4147-A177-3AD203B41FA5}">
                      <a16:colId xmlns:a16="http://schemas.microsoft.com/office/drawing/2014/main" val="20000"/>
                    </a:ext>
                  </a:extLst>
                </a:gridCol>
                <a:gridCol w="1741075">
                  <a:extLst>
                    <a:ext uri="{9D8B030D-6E8A-4147-A177-3AD203B41FA5}">
                      <a16:colId xmlns:a16="http://schemas.microsoft.com/office/drawing/2014/main" val="20001"/>
                    </a:ext>
                  </a:extLst>
                </a:gridCol>
                <a:gridCol w="2235075">
                  <a:extLst>
                    <a:ext uri="{9D8B030D-6E8A-4147-A177-3AD203B41FA5}">
                      <a16:colId xmlns:a16="http://schemas.microsoft.com/office/drawing/2014/main" val="20002"/>
                    </a:ext>
                  </a:extLst>
                </a:gridCol>
                <a:gridCol w="2684500">
                  <a:extLst>
                    <a:ext uri="{9D8B030D-6E8A-4147-A177-3AD203B41FA5}">
                      <a16:colId xmlns:a16="http://schemas.microsoft.com/office/drawing/2014/main" val="20003"/>
                    </a:ext>
                  </a:extLst>
                </a:gridCol>
              </a:tblGrid>
              <a:tr h="510775">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FFFFFF"/>
                          </a:solidFill>
                          <a:latin typeface="Cabin"/>
                          <a:ea typeface="Cabin"/>
                          <a:cs typeface="Cabin"/>
                          <a:sym typeface="Cabin"/>
                        </a:rPr>
                        <a:t>This part of the box model ...</a:t>
                      </a:r>
                      <a:endParaRPr sz="1400" b="1" u="none" strike="noStrike" cap="none">
                        <a:solidFill>
                          <a:srgbClr val="FFFFFF"/>
                        </a:solidFill>
                        <a:latin typeface="Cabin"/>
                        <a:ea typeface="Cabin"/>
                        <a:cs typeface="Cabin"/>
                        <a:sym typeface="Cabi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A96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FFFFFF"/>
                          </a:solidFill>
                          <a:latin typeface="Cabin"/>
                          <a:ea typeface="Cabin"/>
                          <a:cs typeface="Cabin"/>
                          <a:sym typeface="Cabin"/>
                        </a:rPr>
                        <a:t>is like this part of the real world ...</a:t>
                      </a:r>
                      <a:endParaRPr sz="1400" b="1" u="none" strike="noStrike" cap="none">
                        <a:solidFill>
                          <a:srgbClr val="FFFFFF"/>
                        </a:solidFill>
                        <a:latin typeface="Cabin"/>
                        <a:ea typeface="Cabin"/>
                        <a:cs typeface="Cabin"/>
                        <a:sym typeface="Cabi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A96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FFFFFF"/>
                          </a:solidFill>
                          <a:latin typeface="Cabin"/>
                          <a:ea typeface="Cabin"/>
                          <a:cs typeface="Cabin"/>
                          <a:sym typeface="Cabin"/>
                        </a:rPr>
                        <a:t>because ...</a:t>
                      </a:r>
                      <a:endParaRPr sz="1400" b="1" u="none" strike="noStrike" cap="none">
                        <a:solidFill>
                          <a:srgbClr val="FFFFFF"/>
                        </a:solidFill>
                        <a:latin typeface="Cabin"/>
                        <a:ea typeface="Cabin"/>
                        <a:cs typeface="Cabin"/>
                        <a:sym typeface="Cabi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A96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FFFFFF"/>
                          </a:solidFill>
                          <a:latin typeface="Cabin"/>
                          <a:ea typeface="Cabin"/>
                          <a:cs typeface="Cabin"/>
                          <a:sym typeface="Cabin"/>
                        </a:rPr>
                        <a:t>and is not like it because ...</a:t>
                      </a:r>
                      <a:endParaRPr sz="1400" b="1" u="none" strike="noStrike" cap="none">
                        <a:solidFill>
                          <a:srgbClr val="FFFFFF"/>
                        </a:solidFill>
                        <a:latin typeface="Cabin"/>
                        <a:ea typeface="Cabin"/>
                        <a:cs typeface="Cabin"/>
                        <a:sym typeface="Cabi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A96B"/>
                    </a:solidFill>
                  </a:tcPr>
                </a:tc>
                <a:extLst>
                  <a:ext uri="{0D108BD9-81ED-4DB2-BD59-A6C34878D82A}">
                    <a16:rowId xmlns:a16="http://schemas.microsoft.com/office/drawing/2014/main" val="10000"/>
                  </a:ext>
                </a:extLst>
              </a:tr>
              <a:tr h="888875">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txBody>
                  <a:tcPr marL="63500" marR="63500" marT="63500" marB="63500">
                    <a:lnT w="12700" cap="flat" cmpd="sng">
                      <a:solidFill>
                        <a:srgbClr val="000000"/>
                      </a:solidFill>
                      <a:prstDash val="solid"/>
                      <a:round/>
                      <a:headEnd type="none" w="sm" len="sm"/>
                      <a:tailEnd type="none" w="sm" len="sm"/>
                    </a:lnT>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txBody>
                  <a:tcPr marL="63500" marR="63500" marT="63500" marB="63500">
                    <a:lnT w="12700" cap="flat" cmpd="sng">
                      <a:solidFill>
                        <a:srgbClr val="000000"/>
                      </a:solidFill>
                      <a:prstDash val="solid"/>
                      <a:round/>
                      <a:headEnd type="none" w="sm" len="sm"/>
                      <a:tailEnd type="none" w="sm" len="sm"/>
                    </a:lnT>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txBody>
                  <a:tcPr marL="63500" marR="63500" marT="63500" marB="63500">
                    <a:lnT w="12700" cap="flat" cmpd="sng">
                      <a:solidFill>
                        <a:srgbClr val="000000"/>
                      </a:solidFill>
                      <a:prstDash val="solid"/>
                      <a:round/>
                      <a:headEnd type="none" w="sm" len="sm"/>
                      <a:tailEnd type="none" w="sm" len="sm"/>
                    </a:lnT>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txBody>
                  <a:tcPr marL="63500" marR="63500" marT="63500" marB="63500">
                    <a:lnT w="12700" cap="flat" cmpd="sng">
                      <a:solidFill>
                        <a:srgbClr val="000000"/>
                      </a:solidFill>
                      <a:prstDash val="solid"/>
                      <a:round/>
                      <a:headEnd type="none" w="sm" len="sm"/>
                      <a:tailEnd type="none" w="sm" len="sm"/>
                    </a:lnT>
                    <a:solidFill>
                      <a:srgbClr val="FFFFFF"/>
                    </a:solidFill>
                  </a:tcPr>
                </a:tc>
                <a:extLst>
                  <a:ext uri="{0D108BD9-81ED-4DB2-BD59-A6C34878D82A}">
                    <a16:rowId xmlns:a16="http://schemas.microsoft.com/office/drawing/2014/main" val="10001"/>
                  </a:ext>
                </a:extLst>
              </a:tr>
              <a:tr h="888875">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txBody>
                  <a:tcPr marL="63500" marR="63500" marT="63500" marB="63500">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txBody>
                  <a:tcPr marL="63500" marR="63500" marT="63500" marB="63500">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txBody>
                  <a:tcPr marL="63500" marR="63500" marT="63500" marB="63500">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txBody>
                  <a:tcPr marL="63500" marR="63500" marT="63500" marB="63500">
                    <a:solidFill>
                      <a:srgbClr val="FFFFFF"/>
                    </a:solidFill>
                  </a:tcPr>
                </a:tc>
                <a:extLst>
                  <a:ext uri="{0D108BD9-81ED-4DB2-BD59-A6C34878D82A}">
                    <a16:rowId xmlns:a16="http://schemas.microsoft.com/office/drawing/2014/main" val="10002"/>
                  </a:ext>
                </a:extLst>
              </a:tr>
              <a:tr h="888875">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txBody>
                  <a:tcPr marL="63500" marR="63500" marT="63500" marB="63500">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txBody>
                  <a:tcPr marL="63500" marR="63500" marT="63500" marB="63500">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txBody>
                  <a:tcPr marL="63500" marR="63500" marT="63500" marB="63500">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txBody>
                  <a:tcPr marL="63500" marR="63500" marT="63500" marB="63500">
                    <a:solidFill>
                      <a:srgbClr val="FFFFFF"/>
                    </a:solidFill>
                  </a:tcPr>
                </a:tc>
                <a:extLst>
                  <a:ext uri="{0D108BD9-81ED-4DB2-BD59-A6C34878D82A}">
                    <a16:rowId xmlns:a16="http://schemas.microsoft.com/office/drawing/2014/main" val="10003"/>
                  </a:ext>
                </a:extLst>
              </a:tr>
              <a:tr h="888875">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txBody>
                  <a:tcPr marL="63500" marR="63500" marT="63500" marB="63500">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txBody>
                  <a:tcPr marL="63500" marR="63500" marT="63500" marB="63500">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txBody>
                  <a:tcPr marL="63500" marR="63500" marT="63500" marB="63500">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bin"/>
                        <a:ea typeface="Cabin"/>
                        <a:cs typeface="Cabin"/>
                        <a:sym typeface="Cabin"/>
                      </a:endParaRPr>
                    </a:p>
                  </a:txBody>
                  <a:tcPr marL="63500" marR="63500" marT="63500" marB="63500">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penSciEd-Asparagu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2872</Words>
  <Application>Microsoft Office PowerPoint</Application>
  <PresentationFormat>On-screen Show (4:3)</PresentationFormat>
  <Paragraphs>195</Paragraphs>
  <Slides>13</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Arimo</vt:lpstr>
      <vt:lpstr>Boogaloo</vt:lpstr>
      <vt:lpstr>Cabin</vt:lpstr>
      <vt:lpstr>Cabin Condensed</vt:lpstr>
      <vt:lpstr>Calibri</vt:lpstr>
      <vt:lpstr>Caveat</vt:lpstr>
      <vt:lpstr>Helvetica Neue</vt:lpstr>
      <vt:lpstr>Open Sans</vt:lpstr>
      <vt:lpstr>Proxima Nova</vt:lpstr>
      <vt:lpstr>Raleway</vt:lpstr>
      <vt:lpstr>OpenSciEd-Asparagus</vt:lpstr>
      <vt:lpstr>PowerPoint Presentation</vt:lpstr>
      <vt:lpstr>PowerPoint Presentation</vt:lpstr>
      <vt:lpstr>PowerPoint Presentation</vt:lpstr>
      <vt:lpstr>PowerPoint Presentation</vt:lpstr>
      <vt:lpstr>PowerPoint Presentation</vt:lpstr>
      <vt:lpstr>PowerPoint Presentation</vt:lpstr>
      <vt:lpstr>Navigation</vt:lpstr>
      <vt:lpstr>Navigation</vt:lpstr>
      <vt:lpstr>Mapping the Model to the _______</vt:lpstr>
      <vt:lpstr>Add the ceiling, walls, and an overhead light to room A.  Peak through the viewing holes for room A and record what you see.  Then peak through the viewing holes for room B and record what you see.</vt:lpstr>
      <vt:lpstr>PowerPoint Presentation</vt:lpstr>
      <vt:lpstr>Limitations of the Box Model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Katie Fenton</cp:lastModifiedBy>
  <cp:revision>1</cp:revision>
  <dcterms:modified xsi:type="dcterms:W3CDTF">2024-08-12T18:30:54Z</dcterms:modified>
</cp:coreProperties>
</file>