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8"/>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Lst>
  <p:sldSz cx="9144000" cy="6858000" type="screen4x3"/>
  <p:notesSz cx="6858000" cy="9144000"/>
  <p:embeddedFontLst>
    <p:embeddedFont>
      <p:font typeface="Boogaloo" panose="020B0604020202020204" charset="0"/>
      <p:regular r:id="rId39"/>
    </p:embeddedFont>
    <p:embeddedFont>
      <p:font typeface="Cabin" panose="020B0604020202020204" charset="0"/>
      <p:regular r:id="rId40"/>
      <p:bold r:id="rId41"/>
      <p:italic r:id="rId42"/>
      <p:boldItalic r:id="rId43"/>
    </p:embeddedFont>
    <p:embeddedFont>
      <p:font typeface="Cabin Condensed" panose="020B0604020202020204" charset="0"/>
      <p:regular r:id="rId44"/>
      <p:bold r:id="rId45"/>
    </p:embeddedFont>
    <p:embeddedFont>
      <p:font typeface="Caveat" panose="020B0604020202020204" charset="0"/>
      <p:regular r:id="rId46"/>
      <p:bold r:id="rId47"/>
    </p:embeddedFont>
    <p:embeddedFont>
      <p:font typeface="Helvetica Neue" panose="020B060402020202020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367" autoAdjust="0"/>
  </p:normalViewPr>
  <p:slideViewPr>
    <p:cSldViewPr snapToGrid="0">
      <p:cViewPr varScale="1">
        <p:scale>
          <a:sx n="44" d="100"/>
          <a:sy n="44" d="100"/>
        </p:scale>
        <p:origin x="19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tgwEHUiGgJs&amp;list=PLSLDxqPb5NQl9M_K3kLMVMzVM776FB-YF&amp;index=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eather.gov/images/safety/Animation/Animation_16a.gi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ather.gov/images/safety/Animation/Animation_17a.gi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QhqVFakF0N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zfhbMTGaec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989e796b0_0_5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989e796b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rgbClr val="0B0B0B"/>
                </a:solidFill>
                <a:latin typeface="Cabin"/>
                <a:ea typeface="Cabin"/>
                <a:cs typeface="Cabin"/>
                <a:sym typeface="Cabin"/>
              </a:rPr>
              <a:t>Introduce the new unit. </a:t>
            </a:r>
            <a:r>
              <a:rPr lang="en" dirty="0">
                <a:solidFill>
                  <a:srgbClr val="0B0B0B"/>
                </a:solidFill>
                <a:latin typeface="Cabin"/>
                <a:ea typeface="Cabin"/>
                <a:cs typeface="Cabin"/>
                <a:sym typeface="Cabin"/>
              </a:rPr>
              <a:t>Say, </a:t>
            </a:r>
            <a:r>
              <a:rPr lang="en" i="1" dirty="0">
                <a:solidFill>
                  <a:srgbClr val="0B0B0B"/>
                </a:solidFill>
                <a:latin typeface="Cabin"/>
                <a:ea typeface="Cabin"/>
                <a:cs typeface="Cabin"/>
                <a:sym typeface="Cabin"/>
              </a:rPr>
              <a:t>Last unit, we figured out a lot about how human activity causes particle-level changes that affect all parts of the Earth system, including people. This unit, we will use the same structures and strategies to figure out what is happening with a new phenomenon.</a:t>
            </a:r>
            <a:endParaRPr i="1"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dirty="0">
                <a:solidFill>
                  <a:srgbClr val="0B0B0B"/>
                </a:solidFill>
                <a:latin typeface="Cabin"/>
                <a:ea typeface="Cabin"/>
                <a:cs typeface="Cabin"/>
                <a:sym typeface="Cabin"/>
              </a:rPr>
              <a:t>Introduce lightning as a new phenomenon to explore.</a:t>
            </a:r>
            <a:r>
              <a:rPr lang="en" dirty="0">
                <a:solidFill>
                  <a:srgbClr val="0B0B0B"/>
                </a:solidFill>
                <a:latin typeface="Cabin"/>
                <a:ea typeface="Cabin"/>
                <a:cs typeface="Cabin"/>
                <a:sym typeface="Cabin"/>
              </a:rPr>
              <a:t> Say, </a:t>
            </a:r>
            <a:r>
              <a:rPr lang="en" i="1" dirty="0">
                <a:solidFill>
                  <a:srgbClr val="0B0B0B"/>
                </a:solidFill>
                <a:latin typeface="Cabin"/>
                <a:ea typeface="Cabin"/>
                <a:cs typeface="Cabin"/>
                <a:sym typeface="Cabin"/>
              </a:rPr>
              <a:t>The phenomenon that we will explore in this unit is one you have probably all witnessed yourselves, but I have a video here to watch so we can all have an example to be thinking about.</a:t>
            </a:r>
            <a:endParaRPr i="1"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dirty="0">
                <a:solidFill>
                  <a:srgbClr val="0B0B0B"/>
                </a:solidFill>
                <a:latin typeface="Cabin"/>
                <a:ea typeface="Cabin"/>
                <a:cs typeface="Cabin"/>
                <a:sym typeface="Cabin"/>
              </a:rPr>
              <a:t>Play the video linked on</a:t>
            </a:r>
            <a:r>
              <a:rPr lang="en" b="1" dirty="0">
                <a:solidFill>
                  <a:srgbClr val="0B0B0B"/>
                </a:solidFill>
                <a:latin typeface="Cabin"/>
                <a:ea typeface="Cabin"/>
                <a:cs typeface="Cabin"/>
                <a:sym typeface="Cabin"/>
              </a:rPr>
              <a:t> slide A</a:t>
            </a:r>
            <a:r>
              <a:rPr lang="en" dirty="0">
                <a:solidFill>
                  <a:srgbClr val="0B0B0B"/>
                </a:solidFill>
                <a:latin typeface="Cabin"/>
                <a:ea typeface="Cabin"/>
                <a:cs typeface="Cabin"/>
                <a:sym typeface="Cabin"/>
              </a:rPr>
              <a:t> and found at </a:t>
            </a:r>
            <a:r>
              <a:rPr lang="en" dirty="0">
                <a:solidFill>
                  <a:srgbClr val="47899E"/>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https://www.youtube.com/watch?v=tgwEHUiGgJs&amp;list=PLSLDxqPb5NQl9M_K3kLMVMzVM776FB-YF&amp;index=1</a:t>
            </a:r>
            <a:r>
              <a:rPr lang="en" dirty="0">
                <a:solidFill>
                  <a:srgbClr val="0B0B0B"/>
                </a:solidFill>
                <a:latin typeface="Cabin"/>
                <a:ea typeface="Cabin"/>
                <a:cs typeface="Cabin"/>
                <a:sym typeface="Cabin"/>
              </a:rPr>
              <a:t> which shows a series of lightning strikes in real time. You may want to play the video a second time. Ask students to describe what is happening in the video--specifically, where the lightning is going from and to.</a:t>
            </a: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dirty="0">
                <a:solidFill>
                  <a:srgbClr val="0B0B0B"/>
                </a:solidFill>
                <a:latin typeface="Cabin"/>
                <a:ea typeface="Cabin"/>
                <a:cs typeface="Cabin"/>
                <a:sym typeface="Cabin"/>
              </a:rPr>
              <a:t>Here are some sample student responses:</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There’s flashing and there are bolts/strikes.</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Some strikes/bolts are brighter than others.</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It’s all across the sky and going in several directions--sometimes to the ground, sometimes maybe not.</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The bolts branch out (from larger main “lines?” to smaller ones).</a:t>
            </a: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dirty="0">
                <a:solidFill>
                  <a:srgbClr val="0B0B0B"/>
                </a:solidFill>
                <a:latin typeface="Cabin"/>
                <a:ea typeface="Cabin"/>
                <a:cs typeface="Cabin"/>
                <a:sym typeface="Cabin"/>
              </a:rPr>
              <a:t>Briefly elicit ideas about how we could better see what is happening. Listen for students to suggest slowing the video down.</a:t>
            </a: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dirty="0">
                <a:solidFill>
                  <a:srgbClr val="0B0B0B"/>
                </a:solidFill>
                <a:latin typeface="Cabin"/>
                <a:ea typeface="Cabin"/>
                <a:cs typeface="Cabin"/>
                <a:sym typeface="Cabin"/>
              </a:rPr>
              <a:t>Motivate changing the timescale of the lightning. </a:t>
            </a:r>
            <a:r>
              <a:rPr lang="en" dirty="0">
                <a:solidFill>
                  <a:srgbClr val="0B0B0B"/>
                </a:solidFill>
                <a:latin typeface="Cabin"/>
                <a:ea typeface="Cabin"/>
                <a:cs typeface="Cabin"/>
                <a:sym typeface="Cabin"/>
              </a:rPr>
              <a:t>Point out that students are starting to notice patterns in what is happening with the lightning in this video. Ask, </a:t>
            </a:r>
            <a:r>
              <a:rPr lang="en" i="1" dirty="0">
                <a:solidFill>
                  <a:srgbClr val="0B0B0B"/>
                </a:solidFill>
                <a:latin typeface="Cabin"/>
                <a:ea typeface="Cabin"/>
                <a:cs typeface="Cabin"/>
                <a:sym typeface="Cabin"/>
              </a:rPr>
              <a:t>If we change the timescale--if we can slow the timescale down in the video--how would that help us notice patterns about the lightning?</a:t>
            </a: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Cabin"/>
                <a:ea typeface="Cabin"/>
                <a:cs typeface="Cabin"/>
                <a:sym typeface="Cabin"/>
              </a:rPr>
              <a:t>See the prompts in the teacher guide for support.</a:t>
            </a:r>
            <a:endParaRPr sz="900" dirty="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dirty="0">
              <a:solidFill>
                <a:srgbClr val="0B0B0B"/>
              </a:solidFill>
              <a:latin typeface="Cabin"/>
              <a:ea typeface="Cabin"/>
              <a:cs typeface="Cabin"/>
              <a:sym typeface="Cabi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3abef9d8ae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Prepare to discuss damage caused by lightning.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J</a:t>
            </a:r>
            <a:r>
              <a:rPr lang="en">
                <a:solidFill>
                  <a:srgbClr val="0B0B0B"/>
                </a:solidFill>
                <a:latin typeface="Cabin"/>
                <a:ea typeface="Cabin"/>
                <a:cs typeface="Cabin"/>
                <a:sym typeface="Cabin"/>
              </a:rPr>
              <a:t>. Tell students that the data we will look at next specifies how lightning causes damage to people’s homes and lives, and it is okay to feel concerned by this kind of information. Use the prompts on the slide to consider why it is important to look at these difficult data.</a:t>
            </a:r>
            <a:endParaRPr>
              <a:solidFill>
                <a:srgbClr val="0B0B0B"/>
              </a:solidFill>
              <a:latin typeface="Cabin"/>
              <a:ea typeface="Cabin"/>
              <a:cs typeface="Cabin"/>
              <a:sym typeface="Cabin"/>
            </a:endParaRPr>
          </a:p>
          <a:p>
            <a:pPr marL="0" lvl="0" indent="0" algn="l" rtl="0">
              <a:spcBef>
                <a:spcPts val="0"/>
              </a:spcBef>
              <a:spcAft>
                <a:spcPts val="0"/>
              </a:spcAft>
              <a:buNone/>
            </a:pPr>
            <a:endParaRPr sz="1300"/>
          </a:p>
          <a:p>
            <a:pPr marL="0" lvl="0" indent="0" algn="l" rtl="0">
              <a:lnSpc>
                <a:spcPct val="115000"/>
              </a:lnSpc>
              <a:spcBef>
                <a:spcPts val="0"/>
              </a:spcBef>
              <a:spcAft>
                <a:spcPts val="0"/>
              </a:spcAft>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None/>
            </a:pPr>
            <a:endParaRPr sz="1300">
              <a:solidFill>
                <a:schemeClr val="dk1"/>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Summarize by saying something like, </a:t>
            </a:r>
            <a:r>
              <a:rPr lang="en" i="1">
                <a:solidFill>
                  <a:srgbClr val="0B0B0B"/>
                </a:solidFill>
                <a:latin typeface="Cabin"/>
                <a:ea typeface="Cabin"/>
                <a:cs typeface="Cabin"/>
                <a:sym typeface="Cabin"/>
              </a:rPr>
              <a:t>Lightning can be scary because it can cause harm. One thing we as scientists can do in this class is examine data and use that information to figure out how we can be safer from lightning.</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Tell students to jot down any questions they have about these statistics on the “wonder” side of the chart in their science notebooks, under another horizontal line for this new data source.</a:t>
            </a:r>
            <a:endParaRPr sz="1300">
              <a:solidFill>
                <a:schemeClr val="dk1"/>
              </a:solidFill>
              <a:latin typeface="Cabin"/>
              <a:ea typeface="Cabin"/>
              <a:cs typeface="Cabin"/>
              <a:sym typeface="Cabin"/>
            </a:endParaRPr>
          </a:p>
        </p:txBody>
      </p:sp>
      <p:sp>
        <p:nvSpPr>
          <p:cNvPr id="276" name="Google Shape;276;g23abef9d8ae_0_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3abef9d8ae_0_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Share the lightning injury information on</a:t>
            </a:r>
            <a:r>
              <a:rPr lang="en" b="1">
                <a:solidFill>
                  <a:srgbClr val="0B0B0B"/>
                </a:solidFill>
                <a:latin typeface="Cabin"/>
                <a:ea typeface="Cabin"/>
                <a:cs typeface="Cabin"/>
                <a:sym typeface="Cabin"/>
              </a:rPr>
              <a:t> slide K:</a:t>
            </a:r>
            <a:endParaRPr b="1">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There are an estimated 400 lightning-related injuries each year in the United States.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Of those people injured by lightning, up to 74% may have a permanent disability.</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Lightning is responsible for about 240,000 injuries per year worldwide.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Again, prompt students to record what they notice and wonder.</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b="1">
                <a:solidFill>
                  <a:srgbClr val="0B0B0B"/>
                </a:solidFill>
                <a:latin typeface="Cabin"/>
                <a:ea typeface="Cabin"/>
                <a:cs typeface="Cabin"/>
                <a:sym typeface="Cabin"/>
              </a:rPr>
              <a:t>Predict where lightning fatalities are highest. </a:t>
            </a:r>
            <a:r>
              <a:rPr lang="en">
                <a:solidFill>
                  <a:srgbClr val="0B0B0B"/>
                </a:solidFill>
                <a:latin typeface="Cabin"/>
                <a:ea typeface="Cabin"/>
                <a:cs typeface="Cabin"/>
                <a:sym typeface="Cabin"/>
              </a:rPr>
              <a:t>Direct students to record a prediction in their science notebooks to answer the question, </a:t>
            </a:r>
            <a:r>
              <a:rPr lang="en" i="1">
                <a:solidFill>
                  <a:srgbClr val="0B0B0B"/>
                </a:solidFill>
                <a:latin typeface="Cabin"/>
                <a:ea typeface="Cabin"/>
                <a:cs typeface="Cabin"/>
                <a:sym typeface="Cabin"/>
              </a:rPr>
              <a:t>Where in the U.S. would you predict to see the most fatalities from lightning? Why?</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Invite students to share their predictions with the class and explain why they predicted that more fatalities would occur in those locations. Accept all student predictions.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Sample student reasonings: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The areas that had the highest lightning flash density (i.e., Florida, along the Gulf Coast, in the midwestern Plains) would have the most fatalities from lightning.</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Areas that are warmer would have more fatalities from lightning, since we think lightning is correlated to warm temperatures (and maybe people are more likely to be outside, unsheltered when/where it’s warm outside).</a:t>
            </a:r>
            <a:endParaRPr>
              <a:solidFill>
                <a:srgbClr val="0B0B0B"/>
              </a:solidFill>
              <a:latin typeface="Cabin"/>
              <a:ea typeface="Cabin"/>
              <a:cs typeface="Cabin"/>
              <a:sym typeface="Cabin"/>
            </a:endParaRPr>
          </a:p>
        </p:txBody>
      </p:sp>
      <p:sp>
        <p:nvSpPr>
          <p:cNvPr id="285" name="Google Shape;285;g23abef9d8ae_0_18: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3abef9d8ae_0_3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Analyze a map of lightning fatalities by state.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L. </a:t>
            </a:r>
            <a:r>
              <a:rPr lang="en">
                <a:solidFill>
                  <a:srgbClr val="0B0B0B"/>
                </a:solidFill>
                <a:latin typeface="Cabin"/>
                <a:ea typeface="Cabin"/>
                <a:cs typeface="Cabin"/>
                <a:sym typeface="Cabin"/>
              </a:rPr>
              <a:t>Tell students to silently examine the map, compare its data to their predictions, and record any additional noticings or wonderings in their science notebooks under a final horizontal line for this last data source. Give students a minute or two to complete this step.</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latin typeface="Cabin"/>
              <a:ea typeface="Cabin"/>
              <a:cs typeface="Cabin"/>
              <a:sym typeface="Cabin"/>
            </a:endParaRPr>
          </a:p>
        </p:txBody>
      </p:sp>
      <p:sp>
        <p:nvSpPr>
          <p:cNvPr id="295" name="Google Shape;295;g23abef9d8ae_0_3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3abef9d8ae_0_4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Extension opportunity: </a:t>
            </a:r>
            <a:r>
              <a:rPr lang="en">
                <a:solidFill>
                  <a:srgbClr val="0B0B0B"/>
                </a:solidFill>
                <a:latin typeface="Cabin"/>
                <a:ea typeface="Cabin"/>
                <a:cs typeface="Cabin"/>
                <a:sym typeface="Cabin"/>
              </a:rPr>
              <a:t>Optional </a:t>
            </a:r>
            <a:r>
              <a:rPr lang="en" b="1">
                <a:solidFill>
                  <a:srgbClr val="0B0B0B"/>
                </a:solidFill>
                <a:latin typeface="Cabin"/>
                <a:ea typeface="Cabin"/>
                <a:cs typeface="Cabin"/>
                <a:sym typeface="Cabin"/>
              </a:rPr>
              <a:t>slide M</a:t>
            </a:r>
            <a:r>
              <a:rPr lang="en">
                <a:solidFill>
                  <a:srgbClr val="0B0B0B"/>
                </a:solidFill>
                <a:latin typeface="Cabin"/>
                <a:ea typeface="Cabin"/>
                <a:cs typeface="Cabin"/>
                <a:sym typeface="Cabin"/>
              </a:rPr>
              <a:t> includes maps of wildfires classified as lightning-caused. If your students have mentioned lightning’s relationship with wildfires or if wildfires have a significant local connection for you, you might choose to include this data in your discussion. You will likely need to orient students to what the maps show, as they are somewhat complex.</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If your students experienced </a:t>
            </a:r>
            <a:r>
              <a:rPr lang="en" i="1">
                <a:solidFill>
                  <a:srgbClr val="0B0B0B"/>
                </a:solidFill>
                <a:latin typeface="Cabin"/>
                <a:ea typeface="Cabin"/>
                <a:cs typeface="Cabin"/>
                <a:sym typeface="Cabin"/>
              </a:rPr>
              <a:t>OpenSciEd Unit B.2: What causes fires in ecosystems to burn and how should we manage them? (Fires Unit)</a:t>
            </a:r>
            <a:r>
              <a:rPr lang="en">
                <a:solidFill>
                  <a:srgbClr val="0B0B0B"/>
                </a:solidFill>
                <a:latin typeface="Cabin"/>
                <a:ea typeface="Cabin"/>
                <a:cs typeface="Cabin"/>
                <a:sym typeface="Cabin"/>
              </a:rPr>
              <a:t>, they will bring in a wealth of knowledge about wildfires: what causes them, the effects they can have, and how human activities have impacted fire systems. These students will know the benefits wildfires provide to ecosystems and that they are not necessarily an example of damage done by lightning.</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The goal with the maps in this extension activity is to acknowledge that wildfires can be caused by lightning (among other causes) and to elicit students’ thinking and connections to the impacts of lightning. In this unit, students will not investigate how lightning causes fires, why some areas are more susceptible to wildfires, or the damage done by fires. Suggest that students look for similarities and differences between these three maps and the other maps and data students examined on previous slides. Give students a few minutes to work with their groups.</a:t>
            </a:r>
            <a:endParaRPr sz="1300" strike="sngStrike"/>
          </a:p>
        </p:txBody>
      </p:sp>
      <p:sp>
        <p:nvSpPr>
          <p:cNvPr id="303" name="Google Shape;303;g23abef9d8ae_0_41: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3abef9d8ae_0_4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Review the “Patterns We Notice About Lightning” list as a whole class.</a:t>
            </a:r>
            <a:r>
              <a:rPr lang="en">
                <a:solidFill>
                  <a:srgbClr val="0B0B0B"/>
                </a:solidFill>
                <a:latin typeface="Cabin"/>
                <a:ea typeface="Cabin"/>
                <a:cs typeface="Cabin"/>
                <a:sym typeface="Cabin"/>
              </a:rPr>
              <a:t> Display</a:t>
            </a:r>
            <a:r>
              <a:rPr lang="en" b="1">
                <a:solidFill>
                  <a:srgbClr val="0B0B0B"/>
                </a:solidFill>
                <a:latin typeface="Cabin"/>
                <a:ea typeface="Cabin"/>
                <a:cs typeface="Cabin"/>
                <a:sym typeface="Cabin"/>
              </a:rPr>
              <a:t> slide N.</a:t>
            </a:r>
            <a:r>
              <a:rPr lang="en">
                <a:solidFill>
                  <a:srgbClr val="0B0B0B"/>
                </a:solidFill>
                <a:latin typeface="Cabin"/>
                <a:ea typeface="Cabin"/>
                <a:cs typeface="Cabin"/>
                <a:sym typeface="Cabin"/>
              </a:rPr>
              <a:t> Make any additions or edits to the “Patterns We Notice About Lightning” poster by leading a Building Understandings Discussion about these patterns. Be explicit with students about your role as a facilitator in this particular discussion type.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Summarize the patterns students point out. Say, </a:t>
            </a:r>
            <a:r>
              <a:rPr lang="en" i="1">
                <a:solidFill>
                  <a:srgbClr val="0B0B0B"/>
                </a:solidFill>
                <a:latin typeface="Cabin"/>
                <a:ea typeface="Cabin"/>
                <a:cs typeface="Cabin"/>
                <a:sym typeface="Cabin"/>
              </a:rPr>
              <a:t>We will continue digging into what causes lightning next time we are together.</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p:txBody>
      </p:sp>
      <p:sp>
        <p:nvSpPr>
          <p:cNvPr id="312" name="Google Shape;312;g23abef9d8ae_0_49: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2f8eaeb5_0_10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Revisit what we figured out last class about lightning.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O.</a:t>
            </a:r>
            <a:r>
              <a:rPr lang="en">
                <a:solidFill>
                  <a:srgbClr val="0B0B0B"/>
                </a:solidFill>
                <a:latin typeface="Cabin"/>
                <a:ea typeface="Cabin"/>
                <a:cs typeface="Cabin"/>
                <a:sym typeface="Cabin"/>
              </a:rPr>
              <a:t> Have a brief discussion to help students remember what they figured out last class.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sz="90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Explain that we will work more with these ideas today by developing initial models for what causes lightning, but before we go there, we should review what we know about scientific models and the practice of modeling.</a:t>
            </a:r>
            <a:endParaRPr>
              <a:solidFill>
                <a:srgbClr val="0B0B0B"/>
              </a:solidFill>
              <a:latin typeface="Cabin"/>
              <a:ea typeface="Cabin"/>
              <a:cs typeface="Cabin"/>
              <a:sym typeface="Cabin"/>
            </a:endParaRPr>
          </a:p>
        </p:txBody>
      </p:sp>
      <p:sp>
        <p:nvSpPr>
          <p:cNvPr id="325" name="Google Shape;325;g1182f8eaeb5_0_106: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3a4e44032e_0_1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Review the elements of a model.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P.</a:t>
            </a:r>
            <a:r>
              <a:rPr lang="en">
                <a:solidFill>
                  <a:srgbClr val="0B0B0B"/>
                </a:solidFill>
                <a:latin typeface="Cabin"/>
                <a:ea typeface="Cabin"/>
                <a:cs typeface="Cabin"/>
                <a:sym typeface="Cabin"/>
              </a:rPr>
              <a:t> Use the prompts to discuss the purpose and elements of scientific models. An alternate task follows this activity if students are not able to quickly address these prompts.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sz="900">
              <a:solidFill>
                <a:srgbClr val="0B0B0B"/>
              </a:solidFill>
              <a:latin typeface="Cabin"/>
              <a:ea typeface="Cabin"/>
              <a:cs typeface="Cabin"/>
              <a:sym typeface="Cabin"/>
            </a:endParaRPr>
          </a:p>
        </p:txBody>
      </p:sp>
      <p:sp>
        <p:nvSpPr>
          <p:cNvPr id="334" name="Google Shape;334;g23a4e44032e_0_12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45c6526c8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Use a concrete example to think about modeling.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Q</a:t>
            </a:r>
            <a:r>
              <a:rPr lang="en">
                <a:solidFill>
                  <a:srgbClr val="0B0B0B"/>
                </a:solidFill>
                <a:latin typeface="Cabin"/>
                <a:ea typeface="Cabin"/>
                <a:cs typeface="Cabin"/>
                <a:sym typeface="Cabin"/>
              </a:rPr>
              <a:t>. Tell students, </a:t>
            </a:r>
            <a:r>
              <a:rPr lang="en" i="1">
                <a:solidFill>
                  <a:srgbClr val="0B0B0B"/>
                </a:solidFill>
                <a:latin typeface="Cabin"/>
                <a:ea typeface="Cabin"/>
                <a:cs typeface="Cabin"/>
                <a:sym typeface="Cabin"/>
              </a:rPr>
              <a:t>Models should always be in service of answering a question or explaining a phenomenon.</a:t>
            </a:r>
            <a:r>
              <a:rPr lang="en">
                <a:solidFill>
                  <a:srgbClr val="0B0B0B"/>
                </a:solidFill>
                <a:latin typeface="Cabin"/>
                <a:ea typeface="Cabin"/>
                <a:cs typeface="Cabin"/>
                <a:sym typeface="Cabin"/>
              </a:rPr>
              <a:t> As an example of modeling, ask student volunteers to work with you to construct a model to explain: </a:t>
            </a:r>
            <a:r>
              <a:rPr lang="en" i="1">
                <a:solidFill>
                  <a:srgbClr val="0B0B0B"/>
                </a:solidFill>
                <a:latin typeface="Cabin"/>
                <a:ea typeface="Cabin"/>
                <a:cs typeface="Cabin"/>
                <a:sym typeface="Cabin"/>
              </a:rPr>
              <a:t>How do you move a soccer ball with your foot?</a:t>
            </a:r>
            <a:r>
              <a:rPr lang="en">
                <a:solidFill>
                  <a:srgbClr val="0B0B0B"/>
                </a:solidFill>
                <a:latin typeface="Cabin"/>
                <a:ea typeface="Cabin"/>
                <a:cs typeface="Cabin"/>
                <a:sym typeface="Cabin"/>
              </a:rPr>
              <a:t> Invite students to call out ideas to help you draw and label this model on a whiteboard as you identify and discuss its elements together as a class. Sample student responses are shown in the table below.</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sz="900">
              <a:solidFill>
                <a:srgbClr val="0B0B0B"/>
              </a:solidFill>
              <a:latin typeface="Cabin"/>
              <a:ea typeface="Cabin"/>
              <a:cs typeface="Cabin"/>
              <a:sym typeface="Cabin"/>
            </a:endParaRPr>
          </a:p>
        </p:txBody>
      </p:sp>
      <p:sp>
        <p:nvSpPr>
          <p:cNvPr id="343" name="Google Shape;343;g245c6526c8b_0_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3a4e44032e_0_12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b="1">
                <a:solidFill>
                  <a:srgbClr val="0B0B0B"/>
                </a:solidFill>
                <a:latin typeface="Cabin"/>
                <a:ea typeface="Cabin"/>
                <a:cs typeface="Cabin"/>
                <a:sym typeface="Cabin"/>
              </a:rPr>
              <a:t>Reintroduce the element of the Anchoring Phenomenon Routine: Attempting to make sense. </a:t>
            </a:r>
            <a:r>
              <a:rPr lang="en">
                <a:solidFill>
                  <a:srgbClr val="0B0B0B"/>
                </a:solidFill>
                <a:latin typeface="Cabin"/>
                <a:ea typeface="Cabin"/>
                <a:cs typeface="Cabin"/>
                <a:sym typeface="Cabin"/>
              </a:rPr>
              <a:t>Remind students that in </a:t>
            </a:r>
            <a:r>
              <a:rPr lang="en" i="1">
                <a:solidFill>
                  <a:srgbClr val="0B0B0B"/>
                </a:solidFill>
                <a:latin typeface="Cabin"/>
                <a:ea typeface="Cabin"/>
                <a:cs typeface="Cabin"/>
                <a:sym typeface="Cabin"/>
              </a:rPr>
              <a:t>Polar Ice Unit</a:t>
            </a:r>
            <a:r>
              <a:rPr lang="en">
                <a:solidFill>
                  <a:srgbClr val="0B0B0B"/>
                </a:solidFill>
                <a:latin typeface="Cabin"/>
                <a:ea typeface="Cabin"/>
                <a:cs typeface="Cabin"/>
                <a:sym typeface="Cabin"/>
              </a:rPr>
              <a:t>, we tried to make sense of the phenomenon by developing initial models. Say, </a:t>
            </a:r>
            <a:r>
              <a:rPr lang="en" i="1">
                <a:solidFill>
                  <a:srgbClr val="0B0B0B"/>
                </a:solidFill>
                <a:latin typeface="Cabin"/>
                <a:ea typeface="Cabin"/>
                <a:cs typeface="Cabin"/>
                <a:sym typeface="Cabin"/>
              </a:rPr>
              <a:t>We do not have to worry about right or wrong answers in these models, as the goal is for us to get ideas on the table. We can return to our models throughout the unit as we figure out the things that we are currently uncertain about.</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r>
              <a:rPr lang="en" b="1">
                <a:solidFill>
                  <a:srgbClr val="0B0B0B"/>
                </a:solidFill>
                <a:latin typeface="Cabin"/>
                <a:ea typeface="Cabin"/>
                <a:cs typeface="Cabin"/>
                <a:sym typeface="Cabin"/>
              </a:rPr>
              <a:t>Brainstorm model components with a partner.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R.</a:t>
            </a:r>
            <a:r>
              <a:rPr lang="en">
                <a:solidFill>
                  <a:srgbClr val="0B0B0B"/>
                </a:solidFill>
                <a:latin typeface="Cabin"/>
                <a:ea typeface="Cabin"/>
                <a:cs typeface="Cabin"/>
                <a:sym typeface="Cabin"/>
              </a:rPr>
              <a:t> Distribute </a:t>
            </a:r>
            <a:r>
              <a:rPr lang="en" i="1">
                <a:solidFill>
                  <a:srgbClr val="0B0B0B"/>
                </a:solidFill>
                <a:latin typeface="Cabin"/>
                <a:ea typeface="Cabin"/>
                <a:cs typeface="Cabin"/>
                <a:sym typeface="Cabin"/>
              </a:rPr>
              <a:t>Initial Model</a:t>
            </a:r>
            <a:r>
              <a:rPr lang="en">
                <a:solidFill>
                  <a:srgbClr val="0B0B0B"/>
                </a:solidFill>
                <a:latin typeface="Cabin"/>
                <a:ea typeface="Cabin"/>
                <a:cs typeface="Cabin"/>
                <a:sym typeface="Cabin"/>
              </a:rPr>
              <a:t>. Tell students they do not need to write their names on this yet. Set a timer for two minutes and direct students to talk with a partner to generate ideas about what components they will include in their models to answer the question, </a:t>
            </a:r>
            <a:r>
              <a:rPr lang="en" i="1">
                <a:solidFill>
                  <a:srgbClr val="0B0B0B"/>
                </a:solidFill>
                <a:latin typeface="Cabin"/>
                <a:ea typeface="Cabin"/>
                <a:cs typeface="Cabin"/>
                <a:sym typeface="Cabin"/>
              </a:rPr>
              <a:t>What causes lightning to strike at a particular place and time?</a:t>
            </a:r>
            <a:r>
              <a:rPr lang="en">
                <a:solidFill>
                  <a:srgbClr val="0B0B0B"/>
                </a:solidFill>
                <a:latin typeface="Cabin"/>
                <a:ea typeface="Cabin"/>
                <a:cs typeface="Cabin"/>
                <a:sym typeface="Cabin"/>
              </a:rPr>
              <a:t> They can list their ideas at the top of the handout.</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r>
              <a:rPr lang="en" b="1">
                <a:solidFill>
                  <a:srgbClr val="0B0B0B"/>
                </a:solidFill>
                <a:latin typeface="Cabin"/>
                <a:ea typeface="Cabin"/>
                <a:cs typeface="Cabin"/>
                <a:sym typeface="Cabin"/>
              </a:rPr>
              <a:t>Individually develop initial models. </a:t>
            </a:r>
            <a:r>
              <a:rPr lang="en">
                <a:solidFill>
                  <a:srgbClr val="0B0B0B"/>
                </a:solidFill>
                <a:latin typeface="Cabin"/>
                <a:ea typeface="Cabin"/>
                <a:cs typeface="Cabin"/>
                <a:sym typeface="Cabin"/>
              </a:rPr>
              <a:t>Direct students to work on their own to use the components they listed to develop their initial model. Guide them to use words and/or drawings and point out the “zoom in” space. Remind students that we thought a lot about how to explain phenomena at the particle level in the last unit, so we want to continue using that scale of thinking about the different parts of a system to make sense of this phenomenon, too.</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r>
              <a:rPr lang="en">
                <a:solidFill>
                  <a:srgbClr val="0B0B0B"/>
                </a:solidFill>
                <a:latin typeface="Cabin"/>
                <a:ea typeface="Cabin"/>
                <a:cs typeface="Cabin"/>
                <a:sym typeface="Cabin"/>
              </a:rPr>
              <a:t>Also remind students to complete the explanation part of the handout. They should refer to the “Patterns We Notice About Lightning” poster from day 1 and choose one of those ideas to explain how that factor impacts differences in lightning.</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SzPts val="1100"/>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Give students about eight minutes to work on their models. As they work, circulate and ask clarifying questions about parts of models that are blank or unclear. Encourage students to add labels, descriptions, or text where needed.</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SzPts val="1400"/>
              <a:buNone/>
            </a:pPr>
            <a:endParaRPr>
              <a:solidFill>
                <a:schemeClr val="dk1"/>
              </a:solidFill>
              <a:latin typeface="Cabin"/>
              <a:ea typeface="Cabin"/>
              <a:cs typeface="Cabin"/>
              <a:sym typeface="Cabin"/>
            </a:endParaRPr>
          </a:p>
          <a:p>
            <a:pPr marL="0" lvl="0" indent="0" algn="l" rtl="0">
              <a:lnSpc>
                <a:spcPct val="115000"/>
              </a:lnSpc>
              <a:spcBef>
                <a:spcPts val="0"/>
              </a:spcBef>
              <a:spcAft>
                <a:spcPts val="0"/>
              </a:spcAft>
              <a:buSzPts val="1400"/>
              <a:buNone/>
            </a:pPr>
            <a:endParaRPr>
              <a:solidFill>
                <a:schemeClr val="dk1"/>
              </a:solidFill>
              <a:latin typeface="Cabin"/>
              <a:ea typeface="Cabin"/>
              <a:cs typeface="Cabin"/>
              <a:sym typeface="Cabin"/>
            </a:endParaRPr>
          </a:p>
          <a:p>
            <a:pPr marL="0" lvl="0" indent="0" algn="l" rtl="0">
              <a:lnSpc>
                <a:spcPct val="115000"/>
              </a:lnSpc>
              <a:spcBef>
                <a:spcPts val="0"/>
              </a:spcBef>
              <a:spcAft>
                <a:spcPts val="0"/>
              </a:spcAft>
              <a:buSzPts val="1400"/>
              <a:buNone/>
            </a:pPr>
            <a:endParaRPr>
              <a:solidFill>
                <a:schemeClr val="dk1"/>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p:txBody>
      </p:sp>
      <p:sp>
        <p:nvSpPr>
          <p:cNvPr id="352" name="Google Shape;352;g23a4e44032e_0_128: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3a4e44032e_0_13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0B0B0B"/>
                </a:solidFill>
                <a:latin typeface="Cabin"/>
                <a:ea typeface="Cabin"/>
                <a:cs typeface="Cabin"/>
                <a:sym typeface="Cabin"/>
              </a:rPr>
              <a:t>Think about what lightning is.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S. </a:t>
            </a:r>
            <a:r>
              <a:rPr lang="en">
                <a:solidFill>
                  <a:srgbClr val="0B0B0B"/>
                </a:solidFill>
                <a:latin typeface="Cabin"/>
                <a:ea typeface="Cabin"/>
                <a:cs typeface="Cabin"/>
                <a:sym typeface="Cabin"/>
              </a:rPr>
              <a:t>Give students one minute to turn and talk about whether they think lightning is energy or matter, and what evidence they have for either. Then ask for volunteers to share their ideas with the class.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sz="900">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sz="1300" strike="sngStrike">
              <a:solidFill>
                <a:schemeClr val="dk1"/>
              </a:solidFill>
              <a:latin typeface="Cabin"/>
              <a:ea typeface="Cabin"/>
              <a:cs typeface="Cabin"/>
              <a:sym typeface="Cabin"/>
            </a:endParaRPr>
          </a:p>
        </p:txBody>
      </p:sp>
      <p:sp>
        <p:nvSpPr>
          <p:cNvPr id="364" name="Google Shape;364;g23a4e44032e_0_138: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1d60f2659f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Watch videos of lightning in slow motion.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B</a:t>
            </a:r>
            <a:r>
              <a:rPr lang="en">
                <a:solidFill>
                  <a:srgbClr val="0B0B0B"/>
                </a:solidFill>
                <a:latin typeface="Cabin"/>
                <a:ea typeface="Cabin"/>
                <a:cs typeface="Cabin"/>
                <a:sym typeface="Cabin"/>
              </a:rPr>
              <a:t>. Direct students to set up a Notice and Wonder chart in their science notebooks. They should record their thoughts as they watch the following videos. Instruct students to focus on one video at a time, and to watch both multiple times.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First lightning strike in slow motion: </a:t>
            </a:r>
            <a:r>
              <a:rPr lang="en">
                <a:solidFill>
                  <a:srgbClr val="47899E"/>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https://www.weather.gov/images/safety/Animation/Animation_16a.gif</a:t>
            </a:r>
            <a:endParaRPr sz="1300">
              <a:solidFill>
                <a:srgbClr val="0B0B0B"/>
              </a:solidFill>
              <a:latin typeface="Cabin"/>
              <a:ea typeface="Cabin"/>
              <a:cs typeface="Cabin"/>
              <a:sym typeface="Cabin"/>
            </a:endParaRPr>
          </a:p>
        </p:txBody>
      </p:sp>
      <p:sp>
        <p:nvSpPr>
          <p:cNvPr id="169" name="Google Shape;169;g21d60f2659f_0_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3a4e44032e_0_14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Revise models to include matter and energy.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T</a:t>
            </a:r>
            <a:r>
              <a:rPr lang="en">
                <a:solidFill>
                  <a:srgbClr val="0B0B0B"/>
                </a:solidFill>
                <a:latin typeface="Cabin"/>
                <a:ea typeface="Cabin"/>
                <a:cs typeface="Cabin"/>
                <a:sym typeface="Cabin"/>
              </a:rPr>
              <a:t>. Say, </a:t>
            </a:r>
            <a:r>
              <a:rPr lang="en" i="1">
                <a:solidFill>
                  <a:srgbClr val="0B0B0B"/>
                </a:solidFill>
                <a:latin typeface="Cabin"/>
                <a:ea typeface="Cabin"/>
                <a:cs typeface="Cabin"/>
                <a:sym typeface="Cabin"/>
              </a:rPr>
              <a:t>Now that we have thought about what lightning is, let’s see if we can revise our models to</a:t>
            </a:r>
            <a:r>
              <a:rPr lang="en">
                <a:solidFill>
                  <a:srgbClr val="0B0B0B"/>
                </a:solidFill>
                <a:latin typeface="Cabin"/>
                <a:ea typeface="Cabin"/>
                <a:cs typeface="Cabin"/>
                <a:sym typeface="Cabin"/>
              </a:rPr>
              <a:t> </a:t>
            </a:r>
            <a:r>
              <a:rPr lang="en" i="1">
                <a:solidFill>
                  <a:srgbClr val="0B0B0B"/>
                </a:solidFill>
                <a:latin typeface="Cabin"/>
                <a:ea typeface="Cabin"/>
                <a:cs typeface="Cabin"/>
                <a:sym typeface="Cabin"/>
              </a:rPr>
              <a:t>show where we think matter and energy are and what they are doing. </a:t>
            </a:r>
            <a:r>
              <a:rPr lang="en">
                <a:solidFill>
                  <a:srgbClr val="0B0B0B"/>
                </a:solidFill>
                <a:latin typeface="Cabin"/>
                <a:ea typeface="Cabin"/>
                <a:cs typeface="Cabin"/>
                <a:sym typeface="Cabin"/>
              </a:rPr>
              <a:t>Tell students to work with a partner to think about how to specifically model the matter changes and energy transfer involved. Suggest that students spend two minutes individually revising their models to include matter, and another two minutes revising them to include energy. Ensure that students are not just adding these components, but drawing relationships to other parts of the system.</a:t>
            </a:r>
            <a:endParaRPr sz="1300">
              <a:solidFill>
                <a:schemeClr val="dk1"/>
              </a:solidFill>
              <a:latin typeface="Cabin"/>
              <a:ea typeface="Cabin"/>
              <a:cs typeface="Cabin"/>
              <a:sym typeface="Cabin"/>
            </a:endParaRPr>
          </a:p>
        </p:txBody>
      </p:sp>
      <p:sp>
        <p:nvSpPr>
          <p:cNvPr id="374" name="Google Shape;374;g23a4e44032e_0_147: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1edcb298bd_0_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Revisit our Community Agreements.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U. </a:t>
            </a:r>
            <a:r>
              <a:rPr lang="en">
                <a:solidFill>
                  <a:srgbClr val="0B0B0B"/>
                </a:solidFill>
                <a:latin typeface="Cabin"/>
                <a:ea typeface="Cabin"/>
                <a:cs typeface="Cabin"/>
                <a:sym typeface="Cabin"/>
              </a:rPr>
              <a:t>Say, </a:t>
            </a:r>
            <a:r>
              <a:rPr lang="en" i="1">
                <a:solidFill>
                  <a:srgbClr val="0B0B0B"/>
                </a:solidFill>
                <a:latin typeface="Cabin"/>
                <a:ea typeface="Cabin"/>
                <a:cs typeface="Cabin"/>
                <a:sym typeface="Cabin"/>
              </a:rPr>
              <a:t>Think about what we have done the last two days of class: looking at lightning data, developing our initial models, puzzling over what we think lightning is. Which of our Community Agreements did we do well with, and which do we need to work on?</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Refer to the Community Agreements the class created during </a:t>
            </a:r>
            <a:r>
              <a:rPr lang="en" i="1">
                <a:solidFill>
                  <a:srgbClr val="0B0B0B"/>
                </a:solidFill>
                <a:latin typeface="Cabin"/>
                <a:ea typeface="Cabin"/>
                <a:cs typeface="Cabin"/>
                <a:sym typeface="Cabin"/>
              </a:rPr>
              <a:t>OpenSciEd Unit C.1: How can we slow the flow of energy on Earth to protect vulnerable coastal communities? (Polar Ice Unit)</a:t>
            </a:r>
            <a:r>
              <a:rPr lang="en">
                <a:solidFill>
                  <a:srgbClr val="0B0B0B"/>
                </a:solidFill>
                <a:latin typeface="Cabin"/>
                <a:ea typeface="Cabin"/>
                <a:cs typeface="Cabin"/>
                <a:sym typeface="Cabin"/>
              </a:rPr>
              <a:t>. If this is a poster in the room, give students a moment to look over the poster. If you have a digital copy of the Community Agreements, add them to</a:t>
            </a:r>
            <a:r>
              <a:rPr lang="en" b="1">
                <a:solidFill>
                  <a:srgbClr val="0B0B0B"/>
                </a:solidFill>
                <a:latin typeface="Cabin"/>
                <a:ea typeface="Cabin"/>
                <a:cs typeface="Cabin"/>
                <a:sym typeface="Cabin"/>
              </a:rPr>
              <a:t> slide U.</a:t>
            </a:r>
            <a:r>
              <a:rPr lang="en">
                <a:solidFill>
                  <a:srgbClr val="0B0B0B"/>
                </a:solidFill>
                <a:latin typeface="Cabin"/>
                <a:ea typeface="Cabin"/>
                <a:cs typeface="Cabin"/>
                <a:sym typeface="Cabin"/>
              </a:rPr>
              <a:t> Direct students to mark one agreement they think we have done well with with a green sticky note or dot, and an agreement they think we need to develop more with a yellow sticky note or dot.</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See the example  in the Teacher Guide of how this might look.</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a:solidFill>
                  <a:srgbClr val="0B0B0B"/>
                </a:solidFill>
                <a:latin typeface="Cabin"/>
                <a:ea typeface="Cabin"/>
                <a:cs typeface="Cabin"/>
                <a:sym typeface="Cabin"/>
              </a:rPr>
              <a:t>Analyze the patterns in the green and yellow sticky notes.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sz="900">
              <a:solidFill>
                <a:srgbClr val="0B0B0B"/>
              </a:solidFill>
              <a:latin typeface="Cabin"/>
              <a:ea typeface="Cabin"/>
              <a:cs typeface="Cabin"/>
              <a:sym typeface="Cabin"/>
            </a:endParaRPr>
          </a:p>
        </p:txBody>
      </p:sp>
      <p:sp>
        <p:nvSpPr>
          <p:cNvPr id="386" name="Google Shape;386;g11edcb298bd_0_17: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3a4e44032e_0_1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Conduct a gallery walk to compare initial models.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V. </a:t>
            </a:r>
            <a:r>
              <a:rPr lang="en">
                <a:solidFill>
                  <a:srgbClr val="0B0B0B"/>
                </a:solidFill>
                <a:latin typeface="Cabin"/>
                <a:ea typeface="Cabin"/>
                <a:cs typeface="Cabin"/>
                <a:sym typeface="Cabin"/>
              </a:rPr>
              <a:t>Direct students to make a chart in their science notebooks where they will record similarities and differences they notice among the models during the gallery walk.</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Then, direct students to post their models around the room. At this point, we are focusing only on the model side of the handout--we will not compare explanations about the impacts of different factors from the reverse side. Encourage students to pay particular attention to how matter and energy are represented in the models, and what role matter and energy play in lightning strikes.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Give students three to four minutes to silently circulate around the room to view classmates’ models and record the similarities and differences they notice.</a:t>
            </a:r>
            <a:endParaRPr sz="1300">
              <a:solidFill>
                <a:schemeClr val="dk1"/>
              </a:solidFill>
              <a:latin typeface="Cabin"/>
              <a:ea typeface="Cabin"/>
              <a:cs typeface="Cabin"/>
              <a:sym typeface="Cabin"/>
            </a:endParaRPr>
          </a:p>
        </p:txBody>
      </p:sp>
      <p:sp>
        <p:nvSpPr>
          <p:cNvPr id="397" name="Google Shape;397;g23a4e44032e_0_157: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3a4e44032e_0_1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Begin to develop an initial consensus model.</a:t>
            </a:r>
            <a:r>
              <a:rPr lang="en">
                <a:solidFill>
                  <a:srgbClr val="0B0B0B"/>
                </a:solidFill>
                <a:latin typeface="Cabin"/>
                <a:ea typeface="Cabin"/>
                <a:cs typeface="Cabin"/>
                <a:sym typeface="Cabin"/>
              </a:rPr>
              <a:t> Gather students in a Scientists Circle. Display </a:t>
            </a:r>
            <a:r>
              <a:rPr lang="en" b="1">
                <a:solidFill>
                  <a:srgbClr val="0B0B0B"/>
                </a:solidFill>
                <a:latin typeface="Cabin"/>
                <a:ea typeface="Cabin"/>
                <a:cs typeface="Cabin"/>
                <a:sym typeface="Cabin"/>
              </a:rPr>
              <a:t>slide W</a:t>
            </a:r>
            <a:r>
              <a:rPr lang="en">
                <a:solidFill>
                  <a:srgbClr val="0B0B0B"/>
                </a:solidFill>
                <a:latin typeface="Cabin"/>
                <a:ea typeface="Cabin"/>
                <a:cs typeface="Cabin"/>
                <a:sym typeface="Cabin"/>
              </a:rPr>
              <a:t> and remind students of your classroom protocol for sitting or standing in a circle where everyone can be seen and heard. Direct students to bring their science notebooks and </a:t>
            </a:r>
            <a:r>
              <a:rPr lang="en" i="1">
                <a:solidFill>
                  <a:srgbClr val="0B0B0B"/>
                </a:solidFill>
                <a:latin typeface="Cabin"/>
                <a:ea typeface="Cabin"/>
                <a:cs typeface="Cabin"/>
                <a:sym typeface="Cabin"/>
              </a:rPr>
              <a:t>Initial Model</a:t>
            </a:r>
            <a:r>
              <a:rPr lang="en">
                <a:solidFill>
                  <a:srgbClr val="0B0B0B"/>
                </a:solidFill>
                <a:latin typeface="Cabin"/>
                <a:ea typeface="Cabin"/>
                <a:cs typeface="Cabin"/>
                <a:sym typeface="Cabin"/>
              </a:rPr>
              <a:t> with them to the circle.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Develop an initial consensus model for what causes lightning. </a:t>
            </a:r>
            <a:r>
              <a:rPr lang="en">
                <a:solidFill>
                  <a:srgbClr val="0B0B0B"/>
                </a:solidFill>
                <a:latin typeface="Cabin"/>
                <a:ea typeface="Cabin"/>
                <a:cs typeface="Cabin"/>
                <a:sym typeface="Cabin"/>
              </a:rPr>
              <a:t>Tell students that the goal of this discussion is to capture areas of agreement and disagreement about our individual initial models. Knowing where we agree and disagree will help us establish what we need to figure out about what causes lightning and possibly how to prevent injuries and damage from it. Be explicit with students about the shift of your role in this discussion type. See the Consensus Discussion callout for more guidance.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Facilitate a Consensus Discussion while you record the class’s initial consensus model on a piece of chart paper or shared digital space titled, “What causes lightning to strike at a particular place and time?” It is okay if you do not finish the discussion, as you will have more time on day 3.</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See the example initial consensus model in the Teacher Guide, keeping in mind that the one you and your class develop may look different.</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Cabin"/>
              <a:ea typeface="Cabin"/>
              <a:cs typeface="Cabin"/>
              <a:sym typeface="Cabin"/>
            </a:endParaRPr>
          </a:p>
        </p:txBody>
      </p:sp>
      <p:sp>
        <p:nvSpPr>
          <p:cNvPr id="414" name="Google Shape;414;g23a4e44032e_0_172: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edcb298bd_0_2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Choose focal Community Agreements for today. </a:t>
            </a:r>
            <a:r>
              <a:rPr lang="en">
                <a:solidFill>
                  <a:srgbClr val="0B0B0B"/>
                </a:solidFill>
                <a:latin typeface="Cabin"/>
                <a:ea typeface="Cabin"/>
                <a:cs typeface="Cabin"/>
                <a:sym typeface="Cabin"/>
              </a:rPr>
              <a:t>Point out to students that we want to make sure we continue to follow our Community Agreements that we reviewed yesterday. Direct students’ attention to the class-created Community Agreements poster or digital copy. Display </a:t>
            </a:r>
            <a:r>
              <a:rPr lang="en" b="1">
                <a:solidFill>
                  <a:srgbClr val="0B0B0B"/>
                </a:solidFill>
                <a:latin typeface="Cabin"/>
                <a:ea typeface="Cabin"/>
                <a:cs typeface="Cabin"/>
                <a:sym typeface="Cabin"/>
              </a:rPr>
              <a:t>slide X</a:t>
            </a:r>
            <a:r>
              <a:rPr lang="en">
                <a:solidFill>
                  <a:srgbClr val="0B0B0B"/>
                </a:solidFill>
                <a:latin typeface="Cabin"/>
                <a:ea typeface="Cabin"/>
                <a:cs typeface="Cabin"/>
                <a:sym typeface="Cabin"/>
              </a:rPr>
              <a:t>. Have students individually choose an agreement they will focus on today. Then, have students tell a partner why they chose that agreement and how they plan to work on it.</a:t>
            </a:r>
            <a:endParaRPr sz="1300"/>
          </a:p>
        </p:txBody>
      </p:sp>
      <p:sp>
        <p:nvSpPr>
          <p:cNvPr id="423" name="Google Shape;423;g11edcb298bd_0_27: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3b58cd675c_1_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Gather in a Scientists Circle.</a:t>
            </a:r>
            <a:r>
              <a:rPr lang="en">
                <a:solidFill>
                  <a:srgbClr val="0B0B0B"/>
                </a:solidFill>
                <a:latin typeface="Cabin"/>
                <a:ea typeface="Cabin"/>
                <a:cs typeface="Cabin"/>
                <a:sym typeface="Cabin"/>
              </a:rPr>
              <a:t> Say, </a:t>
            </a:r>
            <a:r>
              <a:rPr lang="en" i="1">
                <a:solidFill>
                  <a:srgbClr val="0B0B0B"/>
                </a:solidFill>
                <a:latin typeface="Cabin"/>
                <a:ea typeface="Cabin"/>
                <a:cs typeface="Cabin"/>
                <a:sym typeface="Cabin"/>
              </a:rPr>
              <a:t>We started to create our initial consensus model last class but we did not have time to finish, so let’s do that now.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Y</a:t>
            </a:r>
            <a:r>
              <a:rPr lang="en">
                <a:solidFill>
                  <a:srgbClr val="0B0B0B"/>
                </a:solidFill>
                <a:latin typeface="Cabin"/>
                <a:ea typeface="Cabin"/>
                <a:cs typeface="Cabin"/>
                <a:sym typeface="Cabin"/>
              </a:rPr>
              <a:t> and remind students of your classroom protocol for sitting or standing in a circle where everyone can be seen and heard. Direct students to bring their science notebooks and handouts with them to the circle.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Continue to develop the initial consensus model for what causes lightning. </a:t>
            </a:r>
            <a:r>
              <a:rPr lang="en">
                <a:solidFill>
                  <a:srgbClr val="0B0B0B"/>
                </a:solidFill>
                <a:latin typeface="Cabin"/>
                <a:ea typeface="Cabin"/>
                <a:cs typeface="Cabin"/>
                <a:sym typeface="Cabin"/>
              </a:rPr>
              <a:t>Remind students that the goal of this discussion is to capture areas of agreement and disagreement about our individual initial models. Knowing where we agree and disagree will help us establish what we need to figure out about what causes lightning and possibly how to prevent injuries and damage from it. See the above Key Ideas and Consensus Discussion callouts for guidance on this discussion.</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When you are done, collect students’ models so that you can provide initial three-dimensional feedback to students.</a:t>
            </a:r>
            <a:endParaRPr sz="1300"/>
          </a:p>
        </p:txBody>
      </p:sp>
      <p:sp>
        <p:nvSpPr>
          <p:cNvPr id="435" name="Google Shape;435;g23b58cd675c_1_1: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82f8eaeb5_0_71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b="1">
                <a:solidFill>
                  <a:srgbClr val="0B0B0B"/>
                </a:solidFill>
                <a:latin typeface="Cabin"/>
                <a:ea typeface="Cabin"/>
                <a:cs typeface="Cabin"/>
                <a:sym typeface="Cabin"/>
              </a:rPr>
              <a:t>B</a:t>
            </a:r>
            <a:r>
              <a:rPr lang="en" b="1">
                <a:solidFill>
                  <a:srgbClr val="0B0B0B"/>
                </a:solidFill>
                <a:latin typeface="Cabin"/>
                <a:ea typeface="Cabin"/>
                <a:cs typeface="Cabin"/>
                <a:sym typeface="Cabin"/>
              </a:rPr>
              <a:t>rainstorm related phenomena. </a:t>
            </a:r>
            <a:r>
              <a:rPr lang="en">
                <a:solidFill>
                  <a:srgbClr val="0B0B0B"/>
                </a:solidFill>
                <a:latin typeface="Cabin"/>
                <a:ea typeface="Cabin"/>
                <a:cs typeface="Cabin"/>
                <a:sym typeface="Cabin"/>
              </a:rPr>
              <a:t>Say, </a:t>
            </a:r>
            <a:r>
              <a:rPr lang="en" i="1">
                <a:solidFill>
                  <a:srgbClr val="0B0B0B"/>
                </a:solidFill>
                <a:latin typeface="Cabin"/>
                <a:ea typeface="Cabin"/>
                <a:cs typeface="Cabin"/>
                <a:sym typeface="Cabin"/>
              </a:rPr>
              <a:t>Like we did during our first unit, let’s take some time to think of similar or related phenomena--other experiences we have had or things we have seen that could be related to lightning in some way. These ideas or experiences we have from our lives can help us make progress on figuring out more about lightning and lightning safety.</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Brainstorm examples of related phenomena and safety precautions.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Z.</a:t>
            </a:r>
            <a:r>
              <a:rPr lang="en">
                <a:solidFill>
                  <a:srgbClr val="0B0B0B"/>
                </a:solidFill>
                <a:latin typeface="Cabin"/>
                <a:ea typeface="Cabin"/>
                <a:cs typeface="Cabin"/>
                <a:sym typeface="Cabin"/>
              </a:rPr>
              <a:t> Say, </a:t>
            </a:r>
            <a:r>
              <a:rPr lang="en" i="1">
                <a:solidFill>
                  <a:srgbClr val="0B0B0B"/>
                </a:solidFill>
                <a:latin typeface="Cabin"/>
                <a:ea typeface="Cabin"/>
                <a:cs typeface="Cabin"/>
                <a:sym typeface="Cabin"/>
              </a:rPr>
              <a:t>We have already been mentioning some of our personal experiences with lightning and connected ideas, but now we want to take time to think about and record these specific ideas that we can use in this unit.</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Have students turn and talk with a partner about the prompts on the slide</a:t>
            </a:r>
            <a:r>
              <a:rPr lang="en" b="1">
                <a:solidFill>
                  <a:srgbClr val="0B0B0B"/>
                </a:solidFill>
                <a:latin typeface="Cabin"/>
                <a:ea typeface="Cabin"/>
                <a:cs typeface="Cabin"/>
                <a:sym typeface="Cabin"/>
              </a:rPr>
              <a:t>, </a:t>
            </a:r>
            <a:r>
              <a:rPr lang="en">
                <a:solidFill>
                  <a:srgbClr val="0B0B0B"/>
                </a:solidFill>
                <a:latin typeface="Cabin"/>
                <a:ea typeface="Cabin"/>
                <a:cs typeface="Cabin"/>
                <a:sym typeface="Cabin"/>
              </a:rPr>
              <a:t>also listed below:</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When and where have you experienced (or seen someone experiencing):</a:t>
            </a:r>
            <a:endParaRPr>
              <a:solidFill>
                <a:srgbClr val="0B0B0B"/>
              </a:solidFill>
              <a:latin typeface="Cabin"/>
              <a:ea typeface="Cabin"/>
              <a:cs typeface="Cabin"/>
              <a:sym typeface="Cabin"/>
            </a:endParaRPr>
          </a:p>
          <a:p>
            <a:pPr marL="9144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lightning?</a:t>
            </a:r>
            <a:endParaRPr>
              <a:solidFill>
                <a:srgbClr val="0B0B0B"/>
              </a:solidFill>
              <a:latin typeface="Cabin"/>
              <a:ea typeface="Cabin"/>
              <a:cs typeface="Cabin"/>
              <a:sym typeface="Cabin"/>
            </a:endParaRPr>
          </a:p>
          <a:p>
            <a:pPr marL="9144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something similar to lightning?</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What signals do you use to decide to protect yourself against a storm? How does where you are determine how you stay safe?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Lead an Initial Ideas Discussion to gather examples of related phenomena and safety precautions. </a:t>
            </a:r>
            <a:r>
              <a:rPr lang="en">
                <a:solidFill>
                  <a:srgbClr val="0B0B0B"/>
                </a:solidFill>
                <a:latin typeface="Cabin"/>
                <a:ea typeface="Cabin"/>
                <a:cs typeface="Cabin"/>
                <a:sym typeface="Cabin"/>
              </a:rPr>
              <a:t>Invite students to share their ideas with the whole class. Be sure to record these ideas on a piece of chart paper so the class can refer to them at future points in this lesson and the unit.</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sz="900">
              <a:solidFill>
                <a:srgbClr val="0B0B0B"/>
              </a:solidFill>
              <a:latin typeface="Cabin"/>
              <a:ea typeface="Cabin"/>
              <a:cs typeface="Cabin"/>
              <a:sym typeface="Cabin"/>
            </a:endParaRPr>
          </a:p>
        </p:txBody>
      </p:sp>
      <p:sp>
        <p:nvSpPr>
          <p:cNvPr id="444" name="Google Shape;444;g1182f8eaeb5_0_71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45c6526c8b_0_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Reflect on the role of the Driving Question Board.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AA. </a:t>
            </a:r>
            <a:r>
              <a:rPr lang="en">
                <a:solidFill>
                  <a:srgbClr val="0B0B0B"/>
                </a:solidFill>
                <a:latin typeface="Cabin"/>
                <a:ea typeface="Cabin"/>
                <a:cs typeface="Cabin"/>
                <a:sym typeface="Cabin"/>
              </a:rPr>
              <a:t>Say, </a:t>
            </a:r>
            <a:r>
              <a:rPr lang="en" i="1">
                <a:solidFill>
                  <a:srgbClr val="0B0B0B"/>
                </a:solidFill>
                <a:latin typeface="Cabin"/>
                <a:ea typeface="Cabin"/>
                <a:cs typeface="Cabin"/>
                <a:sym typeface="Cabin"/>
              </a:rPr>
              <a:t>As we saw in the first unit, your questions are really important in this class. Just like we did then, we are going to compile our questions on a Driving Question Board and we will collaborate to build it so everyone’s ideas are represented and organized.</a:t>
            </a:r>
            <a:r>
              <a:rPr lang="en">
                <a:solidFill>
                  <a:srgbClr val="0B0B0B"/>
                </a:solidFill>
                <a:latin typeface="Cabin"/>
                <a:ea typeface="Cabin"/>
                <a:cs typeface="Cabin"/>
                <a:sym typeface="Cabin"/>
              </a:rPr>
              <a:t> Then have students briefly discuss the prompts on the slide.</a:t>
            </a:r>
            <a:endParaRPr sz="1300">
              <a:solidFill>
                <a:schemeClr val="dk1"/>
              </a:solidFill>
              <a:latin typeface="Cabin"/>
              <a:ea typeface="Cabin"/>
              <a:cs typeface="Cabin"/>
              <a:sym typeface="Cabin"/>
            </a:endParaRPr>
          </a:p>
        </p:txBody>
      </p:sp>
      <p:sp>
        <p:nvSpPr>
          <p:cNvPr id="454" name="Google Shape;454;g245c6526c8b_0_8: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24e27bfec3_0_6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24e27bfec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Generate questions for the DQB.</a:t>
            </a:r>
            <a:r>
              <a:rPr lang="en">
                <a:solidFill>
                  <a:srgbClr val="0B0B0B"/>
                </a:solidFill>
                <a:latin typeface="Cabin"/>
                <a:ea typeface="Cabin"/>
                <a:cs typeface="Cabin"/>
                <a:sym typeface="Cabin"/>
              </a:rPr>
              <a:t> Display</a:t>
            </a:r>
            <a:r>
              <a:rPr lang="en" b="1">
                <a:solidFill>
                  <a:srgbClr val="0B0B0B"/>
                </a:solidFill>
                <a:latin typeface="Cabin"/>
                <a:ea typeface="Cabin"/>
                <a:cs typeface="Cabin"/>
                <a:sym typeface="Cabin"/>
              </a:rPr>
              <a:t> slide BB.</a:t>
            </a:r>
            <a:r>
              <a:rPr lang="en">
                <a:solidFill>
                  <a:srgbClr val="0B0B0B"/>
                </a:solidFill>
                <a:latin typeface="Cabin"/>
                <a:ea typeface="Cabin"/>
                <a:cs typeface="Cabin"/>
                <a:sym typeface="Cabin"/>
              </a:rPr>
              <a:t>Tell students to record their questions on sticky notes for easy sharing and organizing. To help them generate questions, direct students to think back to the work we have done so far in this lesson:</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Notice and Wonder charts about lightning videos, lightning data, and damage/fatality statistics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Individual initial models and our class initial consensus model</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Our list of related phenomena</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Call attention to the instructions on the slide for writing these questions on sticky notes.</a:t>
            </a:r>
            <a:endParaRPr sz="1300" b="1">
              <a:solidFill>
                <a:schemeClr val="dk1"/>
              </a:solidFill>
              <a:latin typeface="Cabin"/>
              <a:ea typeface="Cabin"/>
              <a:cs typeface="Cabin"/>
              <a:sym typeface="Cabi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182f8eaeb5_0_75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Collaboratively develop the Driving Question Board.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CC </a:t>
            </a:r>
            <a:r>
              <a:rPr lang="en">
                <a:solidFill>
                  <a:srgbClr val="0B0B0B"/>
                </a:solidFill>
                <a:latin typeface="Cabin"/>
                <a:ea typeface="Cabin"/>
                <a:cs typeface="Cabin"/>
                <a:sym typeface="Cabin"/>
              </a:rPr>
              <a:t>and gather students in a Scientists Circle. Say, </a:t>
            </a:r>
            <a:r>
              <a:rPr lang="en" i="1">
                <a:solidFill>
                  <a:srgbClr val="0B0B0B"/>
                </a:solidFill>
                <a:latin typeface="Cabin"/>
                <a:ea typeface="Cabin"/>
                <a:cs typeface="Cabin"/>
                <a:sym typeface="Cabin"/>
              </a:rPr>
              <a:t>As we build our DQB, it is important that we hear everybody’s questions, and we might find that we have questions similar to some of our classmates’ questions. We want to group and organize our questions so that they can help us guide our investigations and keep track of what we want to figure out.</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Explain that you would like students to take the lead on this process. You might want to choose the first volunteer to begin and then step back. Students should use the directions on the slide to guide them. Step in when necessary to point students to some of the Community Agreements to encourage equitable participation. The student-facing directions on the slide for assembling the DQB are:</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Choose a volunteer to go first. This student reads their question and then posts it on the DQB.</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Raise your hand if you have a question that is related or the same.</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The first volunteer selects the next student whose hand is raised, and that second volunteer reads their related question, says why or how it relates, and then posts it on the DQB with the first question.</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The second volunteer selects the next student who will read another related question, say how or why it relates, post it, and call on the next student.</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Continue until the class agrees that all the </a:t>
            </a:r>
            <a:r>
              <a:rPr lang="en" u="sng">
                <a:solidFill>
                  <a:srgbClr val="0B0B0B"/>
                </a:solidFill>
                <a:latin typeface="Cabin"/>
                <a:ea typeface="Cabin"/>
                <a:cs typeface="Cabin"/>
                <a:sym typeface="Cabin"/>
              </a:rPr>
              <a:t>related</a:t>
            </a:r>
            <a:r>
              <a:rPr lang="en">
                <a:solidFill>
                  <a:srgbClr val="0B0B0B"/>
                </a:solidFill>
                <a:latin typeface="Cabin"/>
                <a:ea typeface="Cabin"/>
                <a:cs typeface="Cabin"/>
                <a:sym typeface="Cabin"/>
              </a:rPr>
              <a:t> questions have been placed. Then go back to step 1 and choose a volunteer with a different question to start a new cluster.</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Keep posting questions until everyone has shared at least one.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Note: It is helpful to label each cluster of questions as they form with a word, phrase, or main question to summarize that cluster. Some of the questions students may have are shown on the sample DQB in the Teacher Guide.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Title the DQB with a version of the Unit Question. </a:t>
            </a:r>
            <a:r>
              <a:rPr lang="en">
                <a:solidFill>
                  <a:srgbClr val="0B0B0B"/>
                </a:solidFill>
                <a:latin typeface="Cabin"/>
                <a:ea typeface="Cabin"/>
                <a:cs typeface="Cabin"/>
                <a:sym typeface="Cabin"/>
              </a:rPr>
              <a:t>Propose that these questions are all related to an overarching question, such as, “What causes lightning and why are some places safer than others when it strikes?” Title the DQB with this question or a similar one as phrased by your students.</a:t>
            </a:r>
            <a:endParaRPr>
              <a:solidFill>
                <a:srgbClr val="0B0B0B"/>
              </a:solidFill>
              <a:latin typeface="Cabin"/>
              <a:ea typeface="Cabin"/>
              <a:cs typeface="Cabin"/>
              <a:sym typeface="Cabin"/>
            </a:endParaRPr>
          </a:p>
        </p:txBody>
      </p:sp>
      <p:sp>
        <p:nvSpPr>
          <p:cNvPr id="476" name="Google Shape;476;g1182f8eaeb5_0_75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3c714c1ed8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rgbClr val="0B0B0B"/>
                </a:solidFill>
                <a:latin typeface="Cabin"/>
                <a:ea typeface="Cabin"/>
                <a:cs typeface="Cabin"/>
                <a:sym typeface="Cabin"/>
              </a:rPr>
              <a:t>Display </a:t>
            </a:r>
            <a:r>
              <a:rPr lang="en" b="1" dirty="0">
                <a:solidFill>
                  <a:srgbClr val="0B0B0B"/>
                </a:solidFill>
                <a:latin typeface="Cabin"/>
                <a:ea typeface="Cabin"/>
                <a:cs typeface="Cabin"/>
                <a:sym typeface="Cabin"/>
              </a:rPr>
              <a:t>slide C</a:t>
            </a:r>
            <a:r>
              <a:rPr lang="en" dirty="0">
                <a:solidFill>
                  <a:srgbClr val="0B0B0B"/>
                </a:solidFill>
                <a:latin typeface="Cabin"/>
                <a:ea typeface="Cabin"/>
                <a:cs typeface="Cabin"/>
                <a:sym typeface="Cabin"/>
              </a:rPr>
              <a:t> and show the second video.</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Second lightning strike in slow motion: </a:t>
            </a:r>
            <a:r>
              <a:rPr lang="en" dirty="0">
                <a:solidFill>
                  <a:srgbClr val="47899E"/>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https://www.weather.gov/images/safety/Animation/Animation_17a.gif</a:t>
            </a:r>
            <a:endParaRPr dirty="0">
              <a:solidFill>
                <a:srgbClr val="47899E"/>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dirty="0">
              <a:solidFill>
                <a:srgbClr val="47899E"/>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dirty="0">
                <a:solidFill>
                  <a:srgbClr val="0B0B0B"/>
                </a:solidFill>
                <a:latin typeface="Cabin"/>
                <a:ea typeface="Cabin"/>
                <a:cs typeface="Cabin"/>
                <a:sym typeface="Cabin"/>
              </a:rPr>
              <a:t>You will likely want to play each of the videos multiple times to allow students more opportunities to record their observations. Observations students may highlight in these videos include:</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Something seems to be trailing or falling down the sky before the brighter burst of lightning flashes.</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dirty="0">
                <a:solidFill>
                  <a:srgbClr val="0B0B0B"/>
                </a:solidFill>
                <a:latin typeface="Cabin"/>
                <a:ea typeface="Cabin"/>
                <a:cs typeface="Cabin"/>
                <a:sym typeface="Cabin"/>
              </a:rPr>
              <a:t>The bright burst of lightning seems to flash from bottom to top, not top to bottom.</a:t>
            </a: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b="1" dirty="0">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b="1" dirty="0">
                <a:solidFill>
                  <a:srgbClr val="0B0B0B"/>
                </a:solidFill>
                <a:latin typeface="Cabin"/>
                <a:ea typeface="Cabin"/>
                <a:cs typeface="Cabin"/>
                <a:sym typeface="Cabin"/>
              </a:rPr>
              <a:t>Facilitate an Initial Ideas Discussion.</a:t>
            </a:r>
            <a:r>
              <a:rPr lang="en" dirty="0">
                <a:solidFill>
                  <a:srgbClr val="0B0B0B"/>
                </a:solidFill>
                <a:latin typeface="Cabin"/>
                <a:ea typeface="Cabin"/>
                <a:cs typeface="Cabin"/>
                <a:sym typeface="Cabin"/>
              </a:rPr>
              <a:t> Invite students to share aloud with the class what they noticed and wondered.</a:t>
            </a:r>
            <a:endParaRPr dirty="0">
              <a:solidFill>
                <a:srgbClr val="0B0B0B"/>
              </a:solidFill>
              <a:latin typeface="Cabin"/>
              <a:ea typeface="Cabin"/>
              <a:cs typeface="Cabin"/>
              <a:sym typeface="Cabin"/>
            </a:endParaRPr>
          </a:p>
          <a:p>
            <a:pPr marL="0" lvl="0" indent="0" algn="l" rtl="0">
              <a:spcBef>
                <a:spcPts val="0"/>
              </a:spcBef>
              <a:spcAft>
                <a:spcPts val="0"/>
              </a:spcAft>
              <a:buNone/>
            </a:pPr>
            <a:endParaRPr sz="1300" dirty="0">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dirty="0">
                <a:solidFill>
                  <a:schemeClr val="dk1"/>
                </a:solidFill>
                <a:latin typeface="Cabin"/>
                <a:ea typeface="Cabin"/>
                <a:cs typeface="Cabin"/>
                <a:sym typeface="Cabin"/>
              </a:rPr>
              <a:t>See the prompts in the teacher guide for support.</a:t>
            </a:r>
            <a:endParaRPr dirty="0">
              <a:solidFill>
                <a:schemeClr val="dk1"/>
              </a:solidFill>
              <a:latin typeface="Cabin"/>
              <a:ea typeface="Cabin"/>
              <a:cs typeface="Cabin"/>
              <a:sym typeface="Cabin"/>
            </a:endParaRPr>
          </a:p>
          <a:p>
            <a:pPr marL="0" lvl="0" indent="0" algn="l" rtl="0">
              <a:lnSpc>
                <a:spcPct val="115000"/>
              </a:lnSpc>
              <a:spcBef>
                <a:spcPts val="0"/>
              </a:spcBef>
              <a:spcAft>
                <a:spcPts val="0"/>
              </a:spcAft>
              <a:buNone/>
            </a:pPr>
            <a:endParaRPr sz="1300" dirty="0">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dirty="0">
                <a:solidFill>
                  <a:srgbClr val="0B0B0B"/>
                </a:solidFill>
                <a:latin typeface="Cabin"/>
                <a:ea typeface="Cabin"/>
                <a:cs typeface="Cabin"/>
                <a:sym typeface="Cabin"/>
              </a:rPr>
              <a:t>Draw on excitement about the phenomenon to motivate sharing of stories. </a:t>
            </a:r>
            <a:r>
              <a:rPr lang="en" dirty="0">
                <a:solidFill>
                  <a:srgbClr val="0B0B0B"/>
                </a:solidFill>
                <a:latin typeface="Cabin"/>
                <a:ea typeface="Cabin"/>
                <a:cs typeface="Cabin"/>
                <a:sym typeface="Cabin"/>
              </a:rPr>
              <a:t>Use student language about lightning to emphasize the ways in which it evokes memories and experiences. Say, </a:t>
            </a:r>
            <a:r>
              <a:rPr lang="en" i="1" dirty="0">
                <a:solidFill>
                  <a:srgbClr val="0B0B0B"/>
                </a:solidFill>
                <a:latin typeface="Cabin"/>
                <a:ea typeface="Cabin"/>
                <a:cs typeface="Cabin"/>
                <a:sym typeface="Cabin"/>
              </a:rPr>
              <a:t>Whether we have seen lightning in our area a lot or not, we probably have some interesting thoughts about what lightning is or what it means.</a:t>
            </a:r>
            <a:endParaRPr sz="1300" dirty="0">
              <a:solidFill>
                <a:schemeClr val="dk1"/>
              </a:solidFill>
              <a:latin typeface="Cabin"/>
              <a:ea typeface="Cabin"/>
              <a:cs typeface="Cabin"/>
              <a:sym typeface="Cabin"/>
            </a:endParaRPr>
          </a:p>
        </p:txBody>
      </p:sp>
      <p:sp>
        <p:nvSpPr>
          <p:cNvPr id="185" name="Google Shape;185;g23c714c1ed8_0_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182f8eaeb5_0_7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Generate ideas for investigations.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DD</a:t>
            </a:r>
            <a:r>
              <a:rPr lang="en">
                <a:solidFill>
                  <a:srgbClr val="0B0B0B"/>
                </a:solidFill>
                <a:latin typeface="Cabin"/>
                <a:ea typeface="Cabin"/>
                <a:cs typeface="Cabin"/>
                <a:sym typeface="Cabin"/>
              </a:rPr>
              <a:t>. Say,</a:t>
            </a:r>
            <a:r>
              <a:rPr lang="en" i="1">
                <a:solidFill>
                  <a:srgbClr val="0B0B0B"/>
                </a:solidFill>
                <a:latin typeface="Cabin"/>
                <a:ea typeface="Cabin"/>
                <a:cs typeface="Cabin"/>
                <a:sym typeface="Cabin"/>
              </a:rPr>
              <a:t> We have so many questions to explore! How could we start to investigate the answers to some of these questions?</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Assign each pair of students one category of questions from the DQB to focus on first. There likely will be multiple pairs of students brainstorming investigations for each category of questions; this is fine, as it allows for diversity of thought and ideas. After they have gathered some ideas for that category of questions, pairs can choose another group of questions to consider.</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Students should keep track of their ideas in their notebook for future reference. Give students three to four minutes to generate their ideas.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Compile a class list of Ideas for Investigations to reference throughout the unit.</a:t>
            </a:r>
            <a:r>
              <a:rPr lang="en">
                <a:solidFill>
                  <a:srgbClr val="0B0B0B"/>
                </a:solidFill>
                <a:latin typeface="Cabin"/>
                <a:ea typeface="Cabin"/>
                <a:cs typeface="Cabin"/>
                <a:sym typeface="Cabin"/>
              </a:rPr>
              <a:t> Invite each pair to share one or two of their ideas for investigation, and then go around to the groups again as time allows. Record these on a piece of chart paper titled “Ideas for Investigations” to keep as a class reference. The goal is to hear a variety of ideas that we may be able to investigate over the course of the whole unit.</a:t>
            </a:r>
            <a:endParaRPr sz="1300">
              <a:solidFill>
                <a:schemeClr val="dk1"/>
              </a:solidFill>
              <a:latin typeface="Cabin"/>
              <a:ea typeface="Cabin"/>
              <a:cs typeface="Cabin"/>
              <a:sym typeface="Cabin"/>
            </a:endParaRPr>
          </a:p>
        </p:txBody>
      </p:sp>
      <p:sp>
        <p:nvSpPr>
          <p:cNvPr id="487" name="Google Shape;487;g1182f8eaeb5_0_77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1f6eaecf26_0_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Navigate to the next lesson. </a:t>
            </a:r>
            <a:r>
              <a:rPr lang="en">
                <a:solidFill>
                  <a:srgbClr val="0B0B0B"/>
                </a:solidFill>
                <a:latin typeface="Cabin"/>
                <a:ea typeface="Cabin"/>
                <a:cs typeface="Cabin"/>
                <a:sym typeface="Cabin"/>
              </a:rPr>
              <a:t>Display </a:t>
            </a:r>
            <a:r>
              <a:rPr lang="en" b="1">
                <a:solidFill>
                  <a:srgbClr val="0B0B0B"/>
                </a:solidFill>
                <a:latin typeface="Cabin"/>
                <a:ea typeface="Cabin"/>
                <a:cs typeface="Cabin"/>
                <a:sym typeface="Cabin"/>
              </a:rPr>
              <a:t>slide EE</a:t>
            </a:r>
            <a:r>
              <a:rPr lang="en">
                <a:solidFill>
                  <a:srgbClr val="0B0B0B"/>
                </a:solidFill>
                <a:latin typeface="Cabin"/>
                <a:ea typeface="Cabin"/>
                <a:cs typeface="Cabin"/>
                <a:sym typeface="Cabin"/>
              </a:rPr>
              <a:t>. Say, </a:t>
            </a:r>
            <a:r>
              <a:rPr lang="en" i="1">
                <a:solidFill>
                  <a:srgbClr val="0B0B0B"/>
                </a:solidFill>
                <a:latin typeface="Cabin"/>
                <a:ea typeface="Cabin"/>
                <a:cs typeface="Cabin"/>
                <a:sym typeface="Cabin"/>
              </a:rPr>
              <a:t>We have a lot of questions about lightning, and we have already thought of many things we can do to start answering our questions. Let’s take a moment to wrap up today’s work by taking stock of what we have accomplished so far and what our next steps should be.</a:t>
            </a: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i="1">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For home learning, assign students to discuss with their families what they have encountered, wondered about, and want to investigate.</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p:txBody>
      </p:sp>
      <p:sp>
        <p:nvSpPr>
          <p:cNvPr id="499" name="Google Shape;499;g11f6eaecf26_0_3: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182f8eaeb5_0_78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DO NOT DELETE THIS TEXT</a:t>
            </a:r>
            <a:endParaRPr b="1">
              <a:solidFill>
                <a:srgbClr val="0B0B0B"/>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If your students notice that the map is counting lightning flashes while the chart is counting lightning strikes and ask if there is a difference, you can clarify those terms. A lightning flash includes all the lightning visible in that moment, whereas a strike means actual ground (or building, tree, etc.) contact. So, a flash can include multiple strikes. See optional </a:t>
            </a:r>
            <a:r>
              <a:rPr lang="en" b="1">
                <a:solidFill>
                  <a:srgbClr val="0B0B0B"/>
                </a:solidFill>
                <a:latin typeface="Cabin"/>
                <a:ea typeface="Cabin"/>
                <a:cs typeface="Cabin"/>
                <a:sym typeface="Cabin"/>
              </a:rPr>
              <a:t>slide DD</a:t>
            </a:r>
            <a:r>
              <a:rPr lang="en">
                <a:solidFill>
                  <a:srgbClr val="0B0B0B"/>
                </a:solidFill>
                <a:latin typeface="Cabin"/>
                <a:ea typeface="Cabin"/>
                <a:cs typeface="Cabin"/>
                <a:sym typeface="Cabin"/>
              </a:rPr>
              <a:t> for a labeled photo. These terms are not critical to the sensemaking of this unit, so it is not necessary to explain them unless students bring it up.</a:t>
            </a:r>
            <a:endParaRPr>
              <a:solidFill>
                <a:srgbClr val="304852"/>
              </a:solidFill>
              <a:latin typeface="Cabin"/>
              <a:ea typeface="Cabin"/>
              <a:cs typeface="Cabin"/>
              <a:sym typeface="Cabin"/>
            </a:endParaRPr>
          </a:p>
        </p:txBody>
      </p:sp>
      <p:sp>
        <p:nvSpPr>
          <p:cNvPr id="508" name="Google Shape;508;g1182f8eaeb5_0_789: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3d0a8ddb04_0_7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DO NOT DELETE THIS TEXT</a:t>
            </a:r>
            <a:endParaRPr b="1">
              <a:solidFill>
                <a:srgbClr val="0B0B0B"/>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Keeping a science notebook allows students a space where they can reflect and communicate their developing understandings about science ideas and track changes in their understandings. </a:t>
            </a:r>
            <a:endParaRPr>
              <a:solidFill>
                <a:schemeClr val="dk1"/>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a:p>
            <a:pPr marL="0" lvl="0" indent="0" algn="l" rtl="0">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If your students have not yet added on to their notebooks for the new unit, ask them to designate a section of their 3-ring binder for the current unit. They will keep all of their handouts and notes organized there. They should use dividers and/or sticky note tabs to keep 3-hole-punched handouts and notes on loose-leaf paper organized within this unit section. </a:t>
            </a:r>
            <a:r>
              <a:rPr lang="en">
                <a:solidFill>
                  <a:srgbClr val="0B0B0B"/>
                </a:solidFill>
                <a:latin typeface="Cabin"/>
                <a:ea typeface="Cabin"/>
                <a:cs typeface="Cabin"/>
                <a:sym typeface="Cabin"/>
              </a:rPr>
              <a:t>Optional</a:t>
            </a:r>
            <a:r>
              <a:rPr lang="en" b="1">
                <a:solidFill>
                  <a:srgbClr val="0B0B0B"/>
                </a:solidFill>
                <a:latin typeface="Cabin"/>
                <a:ea typeface="Cabin"/>
                <a:cs typeface="Cabin"/>
                <a:sym typeface="Cabin"/>
              </a:rPr>
              <a:t> slide EE</a:t>
            </a:r>
            <a:r>
              <a:rPr lang="en">
                <a:solidFill>
                  <a:srgbClr val="0B0B0B"/>
                </a:solidFill>
                <a:latin typeface="Cabin"/>
                <a:ea typeface="Cabin"/>
                <a:cs typeface="Cabin"/>
                <a:sym typeface="Cabin"/>
              </a:rPr>
              <a:t> is provided for you to use or modify to give students instructions on setting up their notebooks.</a:t>
            </a:r>
            <a:endParaRPr b="1">
              <a:solidFill>
                <a:schemeClr val="dk1"/>
              </a:solidFill>
              <a:latin typeface="Cabin"/>
              <a:ea typeface="Cabin"/>
              <a:cs typeface="Cabin"/>
              <a:sym typeface="Cabin"/>
            </a:endParaRPr>
          </a:p>
        </p:txBody>
      </p:sp>
      <p:sp>
        <p:nvSpPr>
          <p:cNvPr id="517" name="Google Shape;517;g23d0a8ddb04_0_73: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919143dff0_0_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abin"/>
              <a:ea typeface="Cabin"/>
              <a:cs typeface="Cabin"/>
              <a:sym typeface="Cabin"/>
            </a:endParaRPr>
          </a:p>
        </p:txBody>
      </p:sp>
      <p:sp>
        <p:nvSpPr>
          <p:cNvPr id="534" name="Google Shape;534;g2919143dff0_0_1: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1d60f2659f_0_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1d60f2659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rgbClr val="0B0B0B"/>
                </a:solidFill>
                <a:latin typeface="Cabin"/>
                <a:ea typeface="Cabin"/>
                <a:cs typeface="Cabin"/>
                <a:sym typeface="Cabin"/>
              </a:rPr>
              <a:t>Elicit students’ lightning stories.</a:t>
            </a:r>
            <a:r>
              <a:rPr lang="en" dirty="0">
                <a:solidFill>
                  <a:srgbClr val="0B0B0B"/>
                </a:solidFill>
                <a:latin typeface="Cabin"/>
                <a:ea typeface="Cabin"/>
                <a:cs typeface="Cabin"/>
                <a:sym typeface="Cabin"/>
              </a:rPr>
              <a:t> Display</a:t>
            </a:r>
            <a:r>
              <a:rPr lang="en" b="1" dirty="0">
                <a:solidFill>
                  <a:srgbClr val="0B0B0B"/>
                </a:solidFill>
                <a:latin typeface="Cabin"/>
                <a:ea typeface="Cabin"/>
                <a:cs typeface="Cabin"/>
                <a:sym typeface="Cabin"/>
              </a:rPr>
              <a:t> slide D</a:t>
            </a:r>
            <a:r>
              <a:rPr lang="en" dirty="0">
                <a:solidFill>
                  <a:srgbClr val="0B0B0B"/>
                </a:solidFill>
                <a:latin typeface="Cabin"/>
                <a:ea typeface="Cabin"/>
                <a:cs typeface="Cabin"/>
                <a:sym typeface="Cabin"/>
              </a:rPr>
              <a:t>. Give students one minute to turn and talk with a partner or table group. Then ask for several volunteers to share their own stories or stories from their partner.</a:t>
            </a: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dirty="0">
              <a:solidFill>
                <a:srgbClr val="0B0B0B"/>
              </a:solidFill>
              <a:latin typeface="Cabin"/>
              <a:ea typeface="Cabin"/>
              <a:cs typeface="Cabin"/>
              <a:sym typeface="Cabin"/>
            </a:endParaRPr>
          </a:p>
          <a:p>
            <a:pPr marL="0" lvl="0" indent="0" algn="l" rtl="0">
              <a:lnSpc>
                <a:spcPct val="115000"/>
              </a:lnSpc>
              <a:spcBef>
                <a:spcPts val="0"/>
              </a:spcBef>
              <a:spcAft>
                <a:spcPts val="0"/>
              </a:spcAft>
              <a:buNone/>
            </a:pPr>
            <a:r>
              <a:rPr lang="en" dirty="0">
                <a:solidFill>
                  <a:schemeClr val="dk1"/>
                </a:solidFill>
                <a:latin typeface="Cabin"/>
                <a:ea typeface="Cabin"/>
                <a:cs typeface="Cabin"/>
                <a:sym typeface="Cabin"/>
              </a:rPr>
              <a:t>See the prompts in the teacher guide for support.</a:t>
            </a:r>
            <a:endParaRPr dirty="0">
              <a:solidFill>
                <a:schemeClr val="dk1"/>
              </a:solidFill>
              <a:latin typeface="Cabin"/>
              <a:ea typeface="Cabin"/>
              <a:cs typeface="Cabin"/>
              <a:sym typeface="Cabin"/>
            </a:endParaRPr>
          </a:p>
          <a:p>
            <a:pPr marL="0" lvl="0" indent="0" algn="l" rtl="0">
              <a:lnSpc>
                <a:spcPct val="115000"/>
              </a:lnSpc>
              <a:spcBef>
                <a:spcPts val="0"/>
              </a:spcBef>
              <a:spcAft>
                <a:spcPts val="0"/>
              </a:spcAft>
              <a:buNone/>
            </a:pPr>
            <a:endParaRPr sz="1300" dirty="0">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dirty="0">
                <a:solidFill>
                  <a:srgbClr val="0B0B0B"/>
                </a:solidFill>
                <a:latin typeface="Cabin"/>
                <a:ea typeface="Cabin"/>
                <a:cs typeface="Cabin"/>
                <a:sym typeface="Cabin"/>
              </a:rPr>
              <a:t>Read and view stories about lightning. </a:t>
            </a:r>
            <a:r>
              <a:rPr lang="en" dirty="0">
                <a:solidFill>
                  <a:srgbClr val="0B0B0B"/>
                </a:solidFill>
                <a:latin typeface="Cabin"/>
                <a:ea typeface="Cabin"/>
                <a:cs typeface="Cabin"/>
                <a:sym typeface="Cabin"/>
              </a:rPr>
              <a:t>Say that people throughout the world and throughout history have told stories to try to understand what lightning is and how it happens. Point out that even though people do not always use these terms, many of the stories involve matter and energy playing special roles, just like they did throughout our first unit.</a:t>
            </a:r>
            <a:endParaRPr sz="1300" dirty="0">
              <a:solidFill>
                <a:schemeClr val="dk1"/>
              </a:solidFill>
              <a:latin typeface="Cabin"/>
              <a:ea typeface="Cabin"/>
              <a:cs typeface="Cabin"/>
              <a:sym typeface="Cabi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d60f2659f_0_2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1d60f2659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rgbClr val="0B0B0B"/>
                </a:solidFill>
                <a:latin typeface="Cabin"/>
                <a:ea typeface="Cabin"/>
                <a:cs typeface="Cabin"/>
                <a:sym typeface="Cabin"/>
              </a:rPr>
              <a:t>Prepare to read. </a:t>
            </a:r>
            <a:r>
              <a:rPr lang="en" dirty="0">
                <a:solidFill>
                  <a:srgbClr val="0B0B0B"/>
                </a:solidFill>
                <a:latin typeface="Cabin"/>
                <a:ea typeface="Cabin"/>
                <a:cs typeface="Cabin"/>
                <a:sym typeface="Cabin"/>
              </a:rPr>
              <a:t>Display </a:t>
            </a:r>
            <a:r>
              <a:rPr lang="en" b="1" dirty="0">
                <a:solidFill>
                  <a:srgbClr val="0B0B0B"/>
                </a:solidFill>
                <a:latin typeface="Cabin"/>
                <a:ea typeface="Cabin"/>
                <a:cs typeface="Cabin"/>
                <a:sym typeface="Cabin"/>
              </a:rPr>
              <a:t>slide E</a:t>
            </a:r>
            <a:r>
              <a:rPr lang="en" dirty="0">
                <a:solidFill>
                  <a:srgbClr val="0B0B0B"/>
                </a:solidFill>
                <a:latin typeface="Cabin"/>
                <a:ea typeface="Cabin"/>
                <a:cs typeface="Cabin"/>
                <a:sym typeface="Cabin"/>
              </a:rPr>
              <a:t>. Divide the class into groups of four and ensure that a member of each group is assigned one of four readings or videos:</a:t>
            </a:r>
            <a:endParaRPr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i="1" dirty="0">
                <a:solidFill>
                  <a:srgbClr val="0B0B0B"/>
                </a:solidFill>
                <a:latin typeface="Cabin"/>
                <a:ea typeface="Cabin"/>
                <a:cs typeface="Cabin"/>
                <a:sym typeface="Cabin"/>
              </a:rPr>
              <a:t>Lightning Stories: Mythology</a:t>
            </a:r>
            <a:endParaRPr i="1" dirty="0">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i="1" dirty="0">
                <a:solidFill>
                  <a:srgbClr val="0B0B0B"/>
                </a:solidFill>
                <a:latin typeface="Cabin"/>
                <a:ea typeface="Cabin"/>
                <a:cs typeface="Cabin"/>
                <a:sym typeface="Cabin"/>
              </a:rPr>
              <a:t>Lightning Stories: Inventors</a:t>
            </a:r>
            <a:endParaRPr i="1" dirty="0">
              <a:solidFill>
                <a:srgbClr val="0B0B0B"/>
              </a:solidFill>
              <a:latin typeface="Cabin"/>
              <a:ea typeface="Cabin"/>
              <a:cs typeface="Cabin"/>
              <a:sym typeface="Cabin"/>
            </a:endParaRPr>
          </a:p>
          <a:p>
            <a:pPr marL="457200" lvl="0" indent="-298450" algn="l" rtl="0">
              <a:lnSpc>
                <a:spcPct val="115000"/>
              </a:lnSpc>
              <a:spcBef>
                <a:spcPts val="0"/>
              </a:spcBef>
              <a:spcAft>
                <a:spcPts val="0"/>
              </a:spcAft>
              <a:buClr>
                <a:schemeClr val="dk1"/>
              </a:buClr>
              <a:buSzPts val="1100"/>
              <a:buChar char="●"/>
            </a:pPr>
            <a:r>
              <a:rPr lang="en" u="sng" dirty="0">
                <a:solidFill>
                  <a:schemeClr val="hlink"/>
                </a:solidFill>
                <a:latin typeface="Cabin"/>
                <a:ea typeface="Cabin"/>
                <a:cs typeface="Cabin"/>
                <a:sym typeface="Cabin"/>
                <a:hlinkClick r:id="rId3"/>
              </a:rPr>
              <a:t>https://youtu.be/QhqVFakF0N0</a:t>
            </a:r>
            <a:r>
              <a:rPr lang="en" dirty="0">
                <a:solidFill>
                  <a:srgbClr val="0B0B0B"/>
                </a:solidFill>
                <a:latin typeface="Cabin"/>
                <a:ea typeface="Cabin"/>
                <a:cs typeface="Cabin"/>
                <a:sym typeface="Cabin"/>
              </a:rPr>
              <a:t> (Sango the Oyo King)</a:t>
            </a:r>
            <a:endParaRPr dirty="0">
              <a:solidFill>
                <a:srgbClr val="0B0B0B"/>
              </a:solidFill>
              <a:latin typeface="Cabin"/>
              <a:ea typeface="Cabin"/>
              <a:cs typeface="Cabin"/>
              <a:sym typeface="Cabin"/>
            </a:endParaRPr>
          </a:p>
          <a:p>
            <a:pPr marL="457200" lvl="0" indent="-298450" algn="l" rtl="0">
              <a:lnSpc>
                <a:spcPct val="115000"/>
              </a:lnSpc>
              <a:spcBef>
                <a:spcPts val="0"/>
              </a:spcBef>
              <a:spcAft>
                <a:spcPts val="0"/>
              </a:spcAft>
              <a:buClr>
                <a:schemeClr val="dk1"/>
              </a:buClr>
              <a:buSzPts val="1100"/>
              <a:buChar char="●"/>
            </a:pPr>
            <a:r>
              <a:rPr lang="en" u="sng" dirty="0">
                <a:solidFill>
                  <a:schemeClr val="hlink"/>
                </a:solidFill>
                <a:latin typeface="Cabin"/>
                <a:ea typeface="Cabin"/>
                <a:cs typeface="Cabin"/>
                <a:sym typeface="Cabin"/>
                <a:hlinkClick r:id="rId4"/>
              </a:rPr>
              <a:t>https://www.youtube.com/watch?v=zfhbMTGaecc</a:t>
            </a:r>
            <a:r>
              <a:rPr lang="en" dirty="0">
                <a:solidFill>
                  <a:srgbClr val="47899E"/>
                </a:solidFill>
                <a:latin typeface="Cabin"/>
                <a:ea typeface="Cabin"/>
                <a:cs typeface="Cabin"/>
                <a:sym typeface="Cabin"/>
              </a:rPr>
              <a:t> </a:t>
            </a:r>
            <a:r>
              <a:rPr lang="en" dirty="0">
                <a:solidFill>
                  <a:schemeClr val="dk1"/>
                </a:solidFill>
                <a:latin typeface="Cabin"/>
                <a:ea typeface="Cabin"/>
                <a:cs typeface="Cabin"/>
                <a:sym typeface="Cabin"/>
              </a:rPr>
              <a:t>(Navajo Beliefs on Lightning)</a:t>
            </a:r>
            <a:endParaRPr dirty="0">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dirty="0">
              <a:solidFill>
                <a:srgbClr val="47899E"/>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dirty="0">
                <a:solidFill>
                  <a:srgbClr val="0B0B0B"/>
                </a:solidFill>
                <a:latin typeface="Cabin"/>
                <a:ea typeface="Cabin"/>
                <a:cs typeface="Cabin"/>
                <a:sym typeface="Cabin"/>
              </a:rPr>
              <a:t>Tell students that each group member will be responsible for reading and explaining one story to their group. Give students five minutes to read their individual story and record their answers to the two questions on the slide, then give groups an additional three minutes for students to share with their group.</a:t>
            </a:r>
            <a:endParaRPr sz="1300" dirty="0">
              <a:latin typeface="Cabin"/>
              <a:ea typeface="Cabin"/>
              <a:cs typeface="Cabin"/>
              <a:sym typeface="Cabi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3a4e44032e_0_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3a4e44032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Discuss similarities and differences.</a:t>
            </a:r>
            <a:r>
              <a:rPr lang="en">
                <a:solidFill>
                  <a:srgbClr val="0B0B0B"/>
                </a:solidFill>
                <a:latin typeface="Cabin"/>
                <a:ea typeface="Cabin"/>
                <a:cs typeface="Cabin"/>
                <a:sym typeface="Cabin"/>
              </a:rPr>
              <a:t> Display </a:t>
            </a:r>
            <a:r>
              <a:rPr lang="en" b="1">
                <a:solidFill>
                  <a:srgbClr val="0B0B0B"/>
                </a:solidFill>
                <a:latin typeface="Cabin"/>
                <a:ea typeface="Cabin"/>
                <a:cs typeface="Cabin"/>
                <a:sym typeface="Cabin"/>
              </a:rPr>
              <a:t>slide F. </a:t>
            </a:r>
            <a:r>
              <a:rPr lang="en">
                <a:solidFill>
                  <a:srgbClr val="0B0B0B"/>
                </a:solidFill>
                <a:latin typeface="Cabin"/>
                <a:ea typeface="Cabin"/>
                <a:cs typeface="Cabin"/>
                <a:sym typeface="Cabin"/>
              </a:rPr>
              <a:t>Ask groups to discuss the similarities and differences between the stories. Then ask two volunteers to share similarities and two more to share differences with the class.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Celebrate students’ observations and the variety of stories they just read. Say, </a:t>
            </a:r>
            <a:r>
              <a:rPr lang="en" i="1">
                <a:solidFill>
                  <a:srgbClr val="0B0B0B"/>
                </a:solidFill>
                <a:latin typeface="Cabin"/>
                <a:ea typeface="Cabin"/>
                <a:cs typeface="Cabin"/>
                <a:sym typeface="Cabin"/>
              </a:rPr>
              <a:t>Lightning plays an important role in many places and cultures, but it does not occur evenly everywhere on Earth or throughout the year. We will look at some data to help us identify patterns that could help explain why lightning occurs only sometimes.</a:t>
            </a:r>
            <a:endParaRPr sz="1300">
              <a:solidFill>
                <a:schemeClr val="dk1"/>
              </a:solidFill>
              <a:latin typeface="Cabin"/>
              <a:ea typeface="Cabin"/>
              <a:cs typeface="Cabin"/>
              <a:sym typeface="Cabi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82f8eaeb5_0_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Analyze data in graphs of lightning flashes versus time.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G </a:t>
            </a:r>
            <a:r>
              <a:rPr lang="en">
                <a:solidFill>
                  <a:srgbClr val="0B0B0B"/>
                </a:solidFill>
                <a:latin typeface="Cabin"/>
                <a:ea typeface="Cabin"/>
                <a:cs typeface="Cabin"/>
                <a:sym typeface="Cabin"/>
              </a:rPr>
              <a:t>which includes the graphs also shown below. Direct students to draw a horizontal line under the text they already have in their Notice and Wonder chart to indicate that we are now gathering ideas from a different source. Prompt students to record their questions and ideas about these graphs under this line. Direct students to turn and talk with a neighbor for a moment about the following questions: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What do each of these graphs show?</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What patterns do you notice across the three graphs?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AutoNum type="arabicPeriod"/>
            </a:pPr>
            <a:r>
              <a:rPr lang="en">
                <a:solidFill>
                  <a:srgbClr val="0B0B0B"/>
                </a:solidFill>
                <a:latin typeface="Cabin"/>
                <a:ea typeface="Cabin"/>
                <a:cs typeface="Cabin"/>
                <a:sym typeface="Cabin"/>
              </a:rPr>
              <a:t>What questions do you have about these data?</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If students do not pick up on the different timescales on the three graphs, ask them to focus on the </a:t>
            </a:r>
            <a:r>
              <a:rPr lang="en" i="1">
                <a:solidFill>
                  <a:srgbClr val="0B0B0B"/>
                </a:solidFill>
                <a:latin typeface="Cabin"/>
                <a:ea typeface="Cabin"/>
                <a:cs typeface="Cabin"/>
                <a:sym typeface="Cabin"/>
              </a:rPr>
              <a:t>x</a:t>
            </a:r>
            <a:r>
              <a:rPr lang="en">
                <a:solidFill>
                  <a:srgbClr val="0B0B0B"/>
                </a:solidFill>
                <a:latin typeface="Cabin"/>
                <a:ea typeface="Cabin"/>
                <a:cs typeface="Cabin"/>
                <a:sym typeface="Cabin"/>
              </a:rPr>
              <a:t>-axes, or ask them how the timescales are different.</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After this brief partner talk, have students share their ideas with the whole class. Establish that lightning occurs much more frequently in the summer months than in other times of the year. Record observations on the chart paper titled “Patterns We Notice About Lightning.”</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Leverage wonderings like, “Where are these data from? Does lightning follow this pattern everywhere?”, to motivate looking at location data next.</a:t>
            </a:r>
            <a:endParaRPr>
              <a:solidFill>
                <a:srgbClr val="0B0B0B"/>
              </a:solidFill>
              <a:latin typeface="Cabin"/>
              <a:ea typeface="Cabin"/>
              <a:cs typeface="Cabin"/>
              <a:sym typeface="Cabin"/>
            </a:endParaRPr>
          </a:p>
        </p:txBody>
      </p:sp>
      <p:sp>
        <p:nvSpPr>
          <p:cNvPr id="231" name="Google Shape;231;g1182f8eaeb5_0_3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82f8eaeb5_0_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Analyze a map of lightning strike occurrences in the continental United States.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H. </a:t>
            </a:r>
            <a:r>
              <a:rPr lang="en">
                <a:solidFill>
                  <a:srgbClr val="0B0B0B"/>
                </a:solidFill>
                <a:latin typeface="Cabin"/>
                <a:ea typeface="Cabin"/>
                <a:cs typeface="Cabin"/>
                <a:sym typeface="Cabin"/>
              </a:rPr>
              <a:t>Orient students to the flash density map, finding your home state (if shown) and discussing what the colors on the key represent (flashes per square kilometer per year).</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Direct students to work with a group to record what they notice and wonder in their notebooks, again under another horizontal line to indicate a new data source. Give students about three minutes. If you wish, share </a:t>
            </a:r>
            <a:r>
              <a:rPr lang="en" i="1">
                <a:solidFill>
                  <a:srgbClr val="0B0B0B"/>
                </a:solidFill>
                <a:latin typeface="Cabin"/>
                <a:ea typeface="Cabin"/>
                <a:cs typeface="Cabin"/>
                <a:sym typeface="Cabin"/>
              </a:rPr>
              <a:t>US Lightning Data</a:t>
            </a:r>
            <a:r>
              <a:rPr lang="en">
                <a:solidFill>
                  <a:srgbClr val="0B0B0B"/>
                </a:solidFill>
                <a:latin typeface="Cabin"/>
                <a:ea typeface="Cabin"/>
                <a:cs typeface="Cabin"/>
                <a:sym typeface="Cabin"/>
              </a:rPr>
              <a:t> so that students can more easily read the map and access specific numerical data for each state, including Hawaii, Alaska, and the District of Columbia.</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Have a few students share their observations. Record these on “Patterns We Notice About Lightning.” Listen for these ideas in particular:</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Florida, Louisiana, those bits of Alabama and Mississippi that are along the Gulf of Mexico, and parts of the Great Plains had the most lightning flashes per square kilometer per year.</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Places that are warmer, less dry, or lower tend to have more lightning, but there are some exceptions to these patterns.</a:t>
            </a:r>
            <a:endParaRPr>
              <a:solidFill>
                <a:srgbClr val="0B0B0B"/>
              </a:solidFill>
              <a:latin typeface="Cabin"/>
              <a:ea typeface="Cabin"/>
              <a:cs typeface="Cabin"/>
              <a:sym typeface="Cabin"/>
            </a:endParaRPr>
          </a:p>
          <a:p>
            <a:pPr marL="457200" lvl="0" indent="-311150" algn="l" rtl="0">
              <a:lnSpc>
                <a:spcPct val="115000"/>
              </a:lnSpc>
              <a:spcBef>
                <a:spcPts val="0"/>
              </a:spcBef>
              <a:spcAft>
                <a:spcPts val="0"/>
              </a:spcAft>
              <a:buClr>
                <a:schemeClr val="dk1"/>
              </a:buClr>
              <a:buSzPts val="1300"/>
              <a:buChar char="●"/>
            </a:pPr>
            <a:r>
              <a:rPr lang="en">
                <a:solidFill>
                  <a:srgbClr val="0B0B0B"/>
                </a:solidFill>
                <a:latin typeface="Cabin"/>
                <a:ea typeface="Cabin"/>
                <a:cs typeface="Cabin"/>
                <a:sym typeface="Cabin"/>
              </a:rPr>
              <a:t>The West Coast seems to have very little lightning even though it’s right on the ocean.</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rgbClr val="0B0B0B"/>
                </a:solidFill>
                <a:latin typeface="Cabin"/>
                <a:ea typeface="Cabin"/>
                <a:cs typeface="Cabin"/>
                <a:sym typeface="Cabin"/>
              </a:rPr>
              <a:t>Say, </a:t>
            </a:r>
            <a:r>
              <a:rPr lang="en" i="1">
                <a:solidFill>
                  <a:srgbClr val="0B0B0B"/>
                </a:solidFill>
                <a:latin typeface="Cabin"/>
                <a:ea typeface="Cabin"/>
                <a:cs typeface="Cabin"/>
                <a:sym typeface="Cabin"/>
              </a:rPr>
              <a:t>We gathered these ideas about lightning here in the United States. Let’s look next at lightning occurrences around the world and see what patterns we notice.</a:t>
            </a:r>
            <a:endParaRPr sz="1250">
              <a:solidFill>
                <a:srgbClr val="3C4043"/>
              </a:solidFill>
              <a:highlight>
                <a:srgbClr val="FFFFFF"/>
              </a:highlight>
              <a:latin typeface="Roboto"/>
              <a:ea typeface="Roboto"/>
              <a:cs typeface="Roboto"/>
              <a:sym typeface="Roboto"/>
            </a:endParaRPr>
          </a:p>
        </p:txBody>
      </p:sp>
      <p:sp>
        <p:nvSpPr>
          <p:cNvPr id="251" name="Google Shape;251;g1182f8eaeb5_0_52: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ef83d62c9_2_3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Analyze a world map of lightning. </a:t>
            </a:r>
            <a:r>
              <a:rPr lang="en">
                <a:solidFill>
                  <a:srgbClr val="0B0B0B"/>
                </a:solidFill>
                <a:latin typeface="Cabin"/>
                <a:ea typeface="Cabin"/>
                <a:cs typeface="Cabin"/>
                <a:sym typeface="Cabin"/>
              </a:rPr>
              <a:t>Display</a:t>
            </a:r>
            <a:r>
              <a:rPr lang="en" b="1">
                <a:solidFill>
                  <a:srgbClr val="0B0B0B"/>
                </a:solidFill>
                <a:latin typeface="Cabin"/>
                <a:ea typeface="Cabin"/>
                <a:cs typeface="Cabin"/>
                <a:sym typeface="Cabin"/>
              </a:rPr>
              <a:t> slide I. </a:t>
            </a:r>
            <a:r>
              <a:rPr lang="en">
                <a:solidFill>
                  <a:srgbClr val="0B0B0B"/>
                </a:solidFill>
                <a:latin typeface="Cabin"/>
                <a:ea typeface="Cabin"/>
                <a:cs typeface="Cabin"/>
                <a:sym typeface="Cabin"/>
              </a:rPr>
              <a:t>Orient students to the color scale along the bottom of the map. Say, </a:t>
            </a:r>
            <a:r>
              <a:rPr lang="en" i="1">
                <a:solidFill>
                  <a:srgbClr val="0B0B0B"/>
                </a:solidFill>
                <a:latin typeface="Cabin"/>
                <a:ea typeface="Cabin"/>
                <a:cs typeface="Cabin"/>
                <a:sym typeface="Cabin"/>
              </a:rPr>
              <a:t>We already have some ideas about when and where lightning happens from looking at US data, but what about the rest of the world? </a:t>
            </a:r>
            <a:r>
              <a:rPr lang="en">
                <a:solidFill>
                  <a:srgbClr val="0B0B0B"/>
                </a:solidFill>
                <a:latin typeface="Cabin"/>
                <a:ea typeface="Cabin"/>
                <a:cs typeface="Cabin"/>
                <a:sym typeface="Cabin"/>
              </a:rPr>
              <a:t>You may want to explain to students that these data were collected by satellite sensors from 1995 to 2020. Use the questions below to help target students’ observations.</a:t>
            </a: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a:solidFill>
                <a:srgbClr val="0B0B0B"/>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bin"/>
                <a:ea typeface="Cabin"/>
                <a:cs typeface="Cabin"/>
                <a:sym typeface="Cabin"/>
              </a:rPr>
              <a:t>See the prompts in the teacher guide for support.</a:t>
            </a:r>
            <a:endParaRPr>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b="1">
                <a:solidFill>
                  <a:srgbClr val="0B0B0B"/>
                </a:solidFill>
                <a:latin typeface="Cabin"/>
                <a:ea typeface="Cabin"/>
                <a:cs typeface="Cabin"/>
                <a:sym typeface="Cabin"/>
              </a:rPr>
              <a:t>Navigate to exploring data about the damage caused by lightning. </a:t>
            </a:r>
            <a:r>
              <a:rPr lang="en">
                <a:solidFill>
                  <a:srgbClr val="0B0B0B"/>
                </a:solidFill>
                <a:latin typeface="Cabin"/>
                <a:ea typeface="Cabin"/>
                <a:cs typeface="Cabin"/>
                <a:sym typeface="Cabin"/>
              </a:rPr>
              <a:t>You might refer to a question students have already raised about the damage lightning can cause, or say something like, </a:t>
            </a:r>
            <a:r>
              <a:rPr lang="en" i="1">
                <a:solidFill>
                  <a:srgbClr val="0B0B0B"/>
                </a:solidFill>
                <a:latin typeface="Cabin"/>
                <a:ea typeface="Cabin"/>
                <a:cs typeface="Cabin"/>
                <a:sym typeface="Cabin"/>
              </a:rPr>
              <a:t>Now that we are starting to get a sense of where and when lightning happens most often, let’s look at some of its impacts.</a:t>
            </a:r>
            <a:endParaRPr sz="1300">
              <a:solidFill>
                <a:schemeClr val="dk1"/>
              </a:solidFill>
              <a:latin typeface="Cabin"/>
              <a:ea typeface="Cabin"/>
              <a:cs typeface="Cabin"/>
              <a:sym typeface="Cabin"/>
            </a:endParaRPr>
          </a:p>
        </p:txBody>
      </p:sp>
      <p:sp>
        <p:nvSpPr>
          <p:cNvPr id="261" name="Google Shape;261;g11ef83d62c9_2_32: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3F3F3"/>
        </a:solidFill>
        <a:effectLst/>
      </p:bgPr>
    </p:bg>
    <p:spTree>
      <p:nvGrpSpPr>
        <p:cNvPr id="1" name="Shape 7"/>
        <p:cNvGrpSpPr/>
        <p:nvPr/>
      </p:nvGrpSpPr>
      <p:grpSpPr>
        <a:xfrm>
          <a:off x="0" y="0"/>
          <a:ext cx="0" cy="0"/>
          <a:chOff x="0" y="0"/>
          <a:chExt cx="0" cy="0"/>
        </a:xfrm>
      </p:grpSpPr>
      <p:sp>
        <p:nvSpPr>
          <p:cNvPr id="8" name="Google Shape;8;p2"/>
          <p:cNvSpPr txBox="1">
            <a:spLocks noGrp="1"/>
          </p:cNvSpPr>
          <p:nvPr>
            <p:ph type="ctrTitle"/>
          </p:nvPr>
        </p:nvSpPr>
        <p:spPr>
          <a:xfrm>
            <a:off x="457200" y="992775"/>
            <a:ext cx="8229600" cy="2736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304852"/>
              </a:buClr>
              <a:buSzPts val="3600"/>
              <a:buFont typeface="Open Sans"/>
              <a:buChar char="●"/>
              <a:defRPr sz="3600" b="1">
                <a:solidFill>
                  <a:srgbClr val="304852"/>
                </a:solidFill>
                <a:latin typeface="Open Sans"/>
                <a:ea typeface="Open Sans"/>
                <a:cs typeface="Open Sans"/>
                <a:sym typeface="Open Sans"/>
              </a:defRPr>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9" name="Google Shape;9;p2"/>
          <p:cNvSpPr txBox="1">
            <a:spLocks noGrp="1"/>
          </p:cNvSpPr>
          <p:nvPr>
            <p:ph type="subTitle" idx="1"/>
          </p:nvPr>
        </p:nvSpPr>
        <p:spPr>
          <a:xfrm>
            <a:off x="457200" y="3778825"/>
            <a:ext cx="8229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 name="Google Shape;10;p2"/>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a:latin typeface="Boogaloo"/>
                <a:ea typeface="Boogaloo"/>
                <a:cs typeface="Boogaloo"/>
                <a:sym typeface="Boogaloo"/>
              </a:defRPr>
            </a:lvl2pPr>
            <a:lvl3pPr lvl="2" rtl="0">
              <a:spcBef>
                <a:spcPts val="0"/>
              </a:spcBef>
              <a:spcAft>
                <a:spcPts val="0"/>
              </a:spcAft>
              <a:buNone/>
              <a:defRPr>
                <a:latin typeface="Boogaloo"/>
                <a:ea typeface="Boogaloo"/>
                <a:cs typeface="Boogaloo"/>
                <a:sym typeface="Boogaloo"/>
              </a:defRPr>
            </a:lvl3pPr>
            <a:lvl4pPr lvl="3" rtl="0">
              <a:spcBef>
                <a:spcPts val="0"/>
              </a:spcBef>
              <a:spcAft>
                <a:spcPts val="0"/>
              </a:spcAft>
              <a:buNone/>
              <a:defRPr>
                <a:latin typeface="Boogaloo"/>
                <a:ea typeface="Boogaloo"/>
                <a:cs typeface="Boogaloo"/>
                <a:sym typeface="Boogaloo"/>
              </a:defRPr>
            </a:lvl4pPr>
            <a:lvl5pPr lvl="4" rtl="0">
              <a:spcBef>
                <a:spcPts val="0"/>
              </a:spcBef>
              <a:spcAft>
                <a:spcPts val="0"/>
              </a:spcAft>
              <a:buNone/>
              <a:defRPr>
                <a:latin typeface="Boogaloo"/>
                <a:ea typeface="Boogaloo"/>
                <a:cs typeface="Boogaloo"/>
                <a:sym typeface="Boogaloo"/>
              </a:defRPr>
            </a:lvl5pPr>
            <a:lvl6pPr lvl="5" rtl="0">
              <a:spcBef>
                <a:spcPts val="0"/>
              </a:spcBef>
              <a:spcAft>
                <a:spcPts val="0"/>
              </a:spcAft>
              <a:buNone/>
              <a:defRPr>
                <a:latin typeface="Boogaloo"/>
                <a:ea typeface="Boogaloo"/>
                <a:cs typeface="Boogaloo"/>
                <a:sym typeface="Boogaloo"/>
              </a:defRPr>
            </a:lvl6pPr>
            <a:lvl7pPr lvl="6" rtl="0">
              <a:spcBef>
                <a:spcPts val="0"/>
              </a:spcBef>
              <a:spcAft>
                <a:spcPts val="0"/>
              </a:spcAft>
              <a:buNone/>
              <a:defRPr>
                <a:latin typeface="Boogaloo"/>
                <a:ea typeface="Boogaloo"/>
                <a:cs typeface="Boogaloo"/>
                <a:sym typeface="Boogaloo"/>
              </a:defRPr>
            </a:lvl7pPr>
            <a:lvl8pPr lvl="7" rtl="0">
              <a:spcBef>
                <a:spcPts val="0"/>
              </a:spcBef>
              <a:spcAft>
                <a:spcPts val="0"/>
              </a:spcAft>
              <a:buNone/>
              <a:defRPr>
                <a:latin typeface="Boogaloo"/>
                <a:ea typeface="Boogaloo"/>
                <a:cs typeface="Boogaloo"/>
                <a:sym typeface="Boogaloo"/>
              </a:defRPr>
            </a:lvl8pPr>
            <a:lvl9pPr lvl="8" rtl="0">
              <a:spcBef>
                <a:spcPts val="0"/>
              </a:spcBef>
              <a:spcAft>
                <a:spcPts val="0"/>
              </a:spcAft>
              <a:buNone/>
              <a:defRPr>
                <a:latin typeface="Boogaloo"/>
                <a:ea typeface="Boogaloo"/>
                <a:cs typeface="Boogaloo"/>
                <a:sym typeface="Boogaloo"/>
              </a:defRPr>
            </a:lvl9pPr>
          </a:lstStyle>
          <a:p>
            <a:endParaRPr/>
          </a:p>
        </p:txBody>
      </p:sp>
      <p:sp>
        <p:nvSpPr>
          <p:cNvPr id="11" name="Google Shape;11;p2"/>
          <p:cNvSpPr txBox="1">
            <a:spLocks noGrp="1"/>
          </p:cNvSpPr>
          <p:nvPr>
            <p:ph type="subTitle" idx="3"/>
          </p:nvPr>
        </p:nvSpPr>
        <p:spPr>
          <a:xfrm>
            <a:off x="457200" y="106750"/>
            <a:ext cx="40734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solidFill>
                  <a:srgbClr val="304852"/>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2" name="Google Shape;12;p2"/>
          <p:cNvSpPr txBox="1">
            <a:spLocks noGrp="1"/>
          </p:cNvSpPr>
          <p:nvPr>
            <p:ph type="subTitle" idx="4"/>
          </p:nvPr>
        </p:nvSpPr>
        <p:spPr>
          <a:xfrm>
            <a:off x="5114300" y="106750"/>
            <a:ext cx="35724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solidFill>
                  <a:srgbClr val="304852"/>
                </a:solidFill>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hoto - Horizontal">
  <p:cSld name="TITLE_AND_BODY_1">
    <p:bg>
      <p:bgPr>
        <a:solidFill>
          <a:srgbClr val="F3F3F3"/>
        </a:solidFill>
        <a:effectLst/>
      </p:bgPr>
    </p:bg>
    <p:spTree>
      <p:nvGrpSpPr>
        <p:cNvPr id="1" name="Shape 4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48"/>
        <p:cNvGrpSpPr/>
        <p:nvPr/>
      </p:nvGrpSpPr>
      <p:grpSpPr>
        <a:xfrm>
          <a:off x="0" y="0"/>
          <a:ext cx="0" cy="0"/>
          <a:chOff x="0" y="0"/>
          <a:chExt cx="0" cy="0"/>
        </a:xfrm>
      </p:grpSpPr>
      <p:sp>
        <p:nvSpPr>
          <p:cNvPr id="49" name="Google Shape;49;p12"/>
          <p:cNvSpPr txBox="1">
            <a:spLocks noGrp="1"/>
          </p:cNvSpPr>
          <p:nvPr>
            <p:ph type="body" idx="1"/>
          </p:nvPr>
        </p:nvSpPr>
        <p:spPr>
          <a:xfrm>
            <a:off x="457200" y="1536625"/>
            <a:ext cx="8229600" cy="4555200"/>
          </a:xfrm>
          <a:prstGeom prst="rect">
            <a:avLst/>
          </a:prstGeom>
          <a:noFill/>
          <a:ln>
            <a:noFill/>
          </a:ln>
        </p:spPr>
        <p:txBody>
          <a:bodyPr spcFirstLastPara="1" wrap="square" lIns="91425" tIns="91425" rIns="91425" bIns="91425" anchor="t" anchorCtr="0">
            <a:noAutofit/>
          </a:bodyPr>
          <a:lstStyle>
            <a:lvl1pPr marL="457200" lvl="0" indent="-457200" algn="l" rtl="0">
              <a:lnSpc>
                <a:spcPct val="115000"/>
              </a:lnSpc>
              <a:spcBef>
                <a:spcPts val="0"/>
              </a:spcBef>
              <a:spcAft>
                <a:spcPts val="0"/>
              </a:spcAft>
              <a:buSzPts val="3600"/>
              <a:buChar char="●"/>
              <a:defRPr/>
            </a:lvl1pPr>
            <a:lvl2pPr marL="914400" lvl="1" indent="-431800" algn="l" rtl="0">
              <a:lnSpc>
                <a:spcPct val="115000"/>
              </a:lnSpc>
              <a:spcBef>
                <a:spcPts val="1600"/>
              </a:spcBef>
              <a:spcAft>
                <a:spcPts val="0"/>
              </a:spcAft>
              <a:buSzPts val="3200"/>
              <a:buChar char="○"/>
              <a:defRPr/>
            </a:lvl2pPr>
            <a:lvl3pPr marL="1371600" lvl="2" indent="-381000" algn="l" rtl="0">
              <a:lnSpc>
                <a:spcPct val="115000"/>
              </a:lnSpc>
              <a:spcBef>
                <a:spcPts val="1600"/>
              </a:spcBef>
              <a:spcAft>
                <a:spcPts val="0"/>
              </a:spcAft>
              <a:buSzPts val="2400"/>
              <a:buChar char="■"/>
              <a:defRPr/>
            </a:lvl3pPr>
            <a:lvl4pPr marL="1828800" lvl="3" indent="-381000" algn="l" rtl="0">
              <a:lnSpc>
                <a:spcPct val="115000"/>
              </a:lnSpc>
              <a:spcBef>
                <a:spcPts val="1600"/>
              </a:spcBef>
              <a:spcAft>
                <a:spcPts val="0"/>
              </a:spcAft>
              <a:buSzPts val="2400"/>
              <a:buChar char="●"/>
              <a:defRPr/>
            </a:lvl4pPr>
            <a:lvl5pPr marL="2286000" lvl="4" indent="-342900" algn="l" rtl="0">
              <a:lnSpc>
                <a:spcPct val="115000"/>
              </a:lnSpc>
              <a:spcBef>
                <a:spcPts val="1600"/>
              </a:spcBef>
              <a:spcAft>
                <a:spcPts val="0"/>
              </a:spcAft>
              <a:buSzPts val="18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0" name="Google Shape;50;p12"/>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51" name="Google Shape;51;p12"/>
          <p:cNvSpPr txBox="1">
            <a:spLocks noGrp="1"/>
          </p:cNvSpPr>
          <p:nvPr>
            <p:ph type="subTitle" idx="2"/>
          </p:nvPr>
        </p:nvSpPr>
        <p:spPr>
          <a:xfrm>
            <a:off x="457200" y="106750"/>
            <a:ext cx="38235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52" name="Google Shape;52;p12"/>
          <p:cNvSpPr txBox="1">
            <a:spLocks noGrp="1"/>
          </p:cNvSpPr>
          <p:nvPr>
            <p:ph type="subTitle" idx="3"/>
          </p:nvPr>
        </p:nvSpPr>
        <p:spPr>
          <a:xfrm>
            <a:off x="5370875" y="106750"/>
            <a:ext cx="33159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TITLE_AND_BODY_3">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457200" y="1536625"/>
            <a:ext cx="8229600" cy="4555200"/>
          </a:xfrm>
          <a:prstGeom prst="rect">
            <a:avLst/>
          </a:prstGeom>
          <a:noFill/>
          <a:ln>
            <a:noFill/>
          </a:ln>
        </p:spPr>
        <p:txBody>
          <a:bodyPr spcFirstLastPara="1" wrap="square" lIns="91425" tIns="91425" rIns="91425" bIns="91425" anchor="t" anchorCtr="0">
            <a:noAutofit/>
          </a:bodyPr>
          <a:lstStyle>
            <a:lvl1pPr marL="457200" lvl="0" indent="-457200" algn="l" rtl="0">
              <a:lnSpc>
                <a:spcPct val="115000"/>
              </a:lnSpc>
              <a:spcBef>
                <a:spcPts val="0"/>
              </a:spcBef>
              <a:spcAft>
                <a:spcPts val="0"/>
              </a:spcAft>
              <a:buSzPts val="3600"/>
              <a:buChar char="●"/>
              <a:defRPr/>
            </a:lvl1pPr>
            <a:lvl2pPr marL="914400" lvl="1" indent="-431800" algn="l" rtl="0">
              <a:lnSpc>
                <a:spcPct val="115000"/>
              </a:lnSpc>
              <a:spcBef>
                <a:spcPts val="1600"/>
              </a:spcBef>
              <a:spcAft>
                <a:spcPts val="0"/>
              </a:spcAft>
              <a:buSzPts val="3200"/>
              <a:buChar char="○"/>
              <a:defRPr/>
            </a:lvl2pPr>
            <a:lvl3pPr marL="1371600" lvl="2" indent="-381000" algn="l" rtl="0">
              <a:lnSpc>
                <a:spcPct val="115000"/>
              </a:lnSpc>
              <a:spcBef>
                <a:spcPts val="1600"/>
              </a:spcBef>
              <a:spcAft>
                <a:spcPts val="0"/>
              </a:spcAft>
              <a:buSzPts val="2400"/>
              <a:buChar char="■"/>
              <a:defRPr/>
            </a:lvl3pPr>
            <a:lvl4pPr marL="1828800" lvl="3" indent="-381000" algn="l" rtl="0">
              <a:lnSpc>
                <a:spcPct val="115000"/>
              </a:lnSpc>
              <a:spcBef>
                <a:spcPts val="1600"/>
              </a:spcBef>
              <a:spcAft>
                <a:spcPts val="0"/>
              </a:spcAft>
              <a:buSzPts val="2400"/>
              <a:buChar char="●"/>
              <a:defRPr/>
            </a:lvl4pPr>
            <a:lvl5pPr marL="2286000" lvl="4" indent="-342900" algn="l" rtl="0">
              <a:lnSpc>
                <a:spcPct val="115000"/>
              </a:lnSpc>
              <a:spcBef>
                <a:spcPts val="1600"/>
              </a:spcBef>
              <a:spcAft>
                <a:spcPts val="0"/>
              </a:spcAft>
              <a:buSzPts val="18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5" name="Google Shape;55;p13"/>
          <p:cNvSpPr txBox="1">
            <a:spLocks noGrp="1"/>
          </p:cNvSpPr>
          <p:nvPr>
            <p:ph type="title"/>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56" name="Google Shape;56;p13"/>
          <p:cNvSpPr txBox="1">
            <a:spLocks noGrp="1"/>
          </p:cNvSpPr>
          <p:nvPr>
            <p:ph type="subTitle" idx="2"/>
          </p:nvPr>
        </p:nvSpPr>
        <p:spPr>
          <a:xfrm>
            <a:off x="457200" y="106750"/>
            <a:ext cx="29169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80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57" name="Google Shape;57;p13"/>
          <p:cNvSpPr txBox="1">
            <a:spLocks noGrp="1"/>
          </p:cNvSpPr>
          <p:nvPr>
            <p:ph type="subTitle" idx="3"/>
          </p:nvPr>
        </p:nvSpPr>
        <p:spPr>
          <a:xfrm>
            <a:off x="5769900" y="106750"/>
            <a:ext cx="29169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80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3F3F3"/>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457200" y="992775"/>
            <a:ext cx="8229600" cy="2736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304852"/>
              </a:buClr>
              <a:buSzPts val="3600"/>
              <a:buFont typeface="Open Sans"/>
              <a:buChar char="●"/>
              <a:defRPr sz="3600" b="1" i="0" u="none" strike="noStrike" cap="none">
                <a:solidFill>
                  <a:srgbClr val="304852"/>
                </a:solidFill>
                <a:latin typeface="Open Sans"/>
                <a:ea typeface="Open Sans"/>
                <a:cs typeface="Open Sans"/>
                <a:sym typeface="Open Sans"/>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62" name="Google Shape;62;p15"/>
          <p:cNvSpPr txBox="1">
            <a:spLocks noGrp="1"/>
          </p:cNvSpPr>
          <p:nvPr>
            <p:ph type="subTitle" idx="1"/>
          </p:nvPr>
        </p:nvSpPr>
        <p:spPr>
          <a:xfrm>
            <a:off x="457200" y="3778825"/>
            <a:ext cx="8229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Cabin Condensed"/>
              <a:buNone/>
              <a:defRPr sz="2400">
                <a:solidFill>
                  <a:schemeClr val="dk1"/>
                </a:solidFill>
                <a:latin typeface="Cabin Condensed"/>
                <a:ea typeface="Cabin Condensed"/>
                <a:cs typeface="Cabin Condensed"/>
                <a:sym typeface="Cabin Condense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5"/>
          <p:cNvSpPr txBox="1">
            <a:spLocks noGrp="1"/>
          </p:cNvSpPr>
          <p:nvPr>
            <p:ph type="title" idx="2"/>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64" name="Google Shape;64;p15"/>
          <p:cNvSpPr txBox="1">
            <a:spLocks noGrp="1"/>
          </p:cNvSpPr>
          <p:nvPr>
            <p:ph type="subTitle" idx="3"/>
          </p:nvPr>
        </p:nvSpPr>
        <p:spPr>
          <a:xfrm>
            <a:off x="457200" y="106750"/>
            <a:ext cx="40734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solidFill>
                  <a:srgbClr val="304852"/>
                </a:solidFill>
              </a:defRPr>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65" name="Google Shape;65;p15"/>
          <p:cNvSpPr txBox="1">
            <a:spLocks noGrp="1"/>
          </p:cNvSpPr>
          <p:nvPr>
            <p:ph type="subTitle" idx="4"/>
          </p:nvPr>
        </p:nvSpPr>
        <p:spPr>
          <a:xfrm>
            <a:off x="5114300" y="106750"/>
            <a:ext cx="35724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solidFill>
                  <a:srgbClr val="304852"/>
                </a:solidFill>
              </a:defRPr>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16"/>
          <p:cNvSpPr txBox="1">
            <a:spLocks noGrp="1"/>
          </p:cNvSpPr>
          <p:nvPr>
            <p:ph type="body" idx="1"/>
          </p:nvPr>
        </p:nvSpPr>
        <p:spPr>
          <a:xfrm>
            <a:off x="457200" y="1536625"/>
            <a:ext cx="8229600" cy="4555200"/>
          </a:xfrm>
          <a:prstGeom prst="rect">
            <a:avLst/>
          </a:prstGeom>
          <a:noFill/>
          <a:ln>
            <a:noFill/>
          </a:ln>
        </p:spPr>
        <p:txBody>
          <a:bodyPr spcFirstLastPara="1" wrap="square" lIns="91425" tIns="91425" rIns="91425" bIns="91425" anchor="t" anchorCtr="0">
            <a:noAutofit/>
          </a:bodyPr>
          <a:lstStyle>
            <a:lvl1pPr marL="457200" lvl="0" indent="-457200" algn="l" rtl="0">
              <a:lnSpc>
                <a:spcPct val="115000"/>
              </a:lnSpc>
              <a:spcBef>
                <a:spcPts val="0"/>
              </a:spcBef>
              <a:spcAft>
                <a:spcPts val="0"/>
              </a:spcAft>
              <a:buSzPts val="3600"/>
              <a:buChar char="●"/>
              <a:defRPr/>
            </a:lvl1pPr>
            <a:lvl2pPr marL="914400" lvl="1" indent="-431800" algn="l" rtl="0">
              <a:lnSpc>
                <a:spcPct val="115000"/>
              </a:lnSpc>
              <a:spcBef>
                <a:spcPts val="1600"/>
              </a:spcBef>
              <a:spcAft>
                <a:spcPts val="0"/>
              </a:spcAft>
              <a:buSzPts val="3200"/>
              <a:buChar char="○"/>
              <a:defRPr/>
            </a:lvl2pPr>
            <a:lvl3pPr marL="1371600" lvl="2" indent="-381000" algn="l" rtl="0">
              <a:lnSpc>
                <a:spcPct val="115000"/>
              </a:lnSpc>
              <a:spcBef>
                <a:spcPts val="1600"/>
              </a:spcBef>
              <a:spcAft>
                <a:spcPts val="0"/>
              </a:spcAft>
              <a:buSzPts val="2400"/>
              <a:buChar char="■"/>
              <a:defRPr/>
            </a:lvl3pPr>
            <a:lvl4pPr marL="1828800" lvl="3" indent="-381000" algn="l" rtl="0">
              <a:lnSpc>
                <a:spcPct val="115000"/>
              </a:lnSpc>
              <a:spcBef>
                <a:spcPts val="1600"/>
              </a:spcBef>
              <a:spcAft>
                <a:spcPts val="0"/>
              </a:spcAft>
              <a:buSzPts val="2400"/>
              <a:buChar char="●"/>
              <a:defRPr/>
            </a:lvl4pPr>
            <a:lvl5pPr marL="2286000" lvl="4" indent="-342900" algn="l" rtl="0">
              <a:lnSpc>
                <a:spcPct val="115000"/>
              </a:lnSpc>
              <a:spcBef>
                <a:spcPts val="1600"/>
              </a:spcBef>
              <a:spcAft>
                <a:spcPts val="0"/>
              </a:spcAft>
              <a:buSzPts val="18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8" name="Google Shape;68;p16"/>
          <p:cNvSpPr txBox="1">
            <a:spLocks noGrp="1"/>
          </p:cNvSpPr>
          <p:nvPr>
            <p:ph type="title"/>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69" name="Google Shape;69;p16"/>
          <p:cNvSpPr txBox="1">
            <a:spLocks noGrp="1"/>
          </p:cNvSpPr>
          <p:nvPr>
            <p:ph type="subTitle" idx="2"/>
          </p:nvPr>
        </p:nvSpPr>
        <p:spPr>
          <a:xfrm>
            <a:off x="457200" y="106750"/>
            <a:ext cx="29169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80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70" name="Google Shape;70;p16"/>
          <p:cNvSpPr txBox="1">
            <a:spLocks noGrp="1"/>
          </p:cNvSpPr>
          <p:nvPr>
            <p:ph type="subTitle" idx="3"/>
          </p:nvPr>
        </p:nvSpPr>
        <p:spPr>
          <a:xfrm>
            <a:off x="5769900" y="106750"/>
            <a:ext cx="29169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80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57200" y="2867800"/>
            <a:ext cx="8229600" cy="11223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304852"/>
              </a:buClr>
              <a:buSzPts val="3600"/>
              <a:buFont typeface="Open Sans"/>
              <a:buChar char="●"/>
              <a:defRPr sz="3600" b="0" i="0" u="none" strike="noStrike" cap="none">
                <a:solidFill>
                  <a:srgbClr val="304852"/>
                </a:solidFill>
                <a:latin typeface="Open Sans"/>
                <a:ea typeface="Open Sans"/>
                <a:cs typeface="Open Sans"/>
                <a:sym typeface="Open Sans"/>
              </a:defRPr>
            </a:lvl1pPr>
            <a:lvl2pPr marR="0" lvl="1"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73" name="Google Shape;73;p17"/>
          <p:cNvSpPr txBox="1">
            <a:spLocks noGrp="1"/>
          </p:cNvSpPr>
          <p:nvPr>
            <p:ph type="title" idx="2"/>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74" name="Google Shape;74;p17"/>
          <p:cNvSpPr txBox="1">
            <a:spLocks noGrp="1"/>
          </p:cNvSpPr>
          <p:nvPr>
            <p:ph type="subTitle" idx="1"/>
          </p:nvPr>
        </p:nvSpPr>
        <p:spPr>
          <a:xfrm>
            <a:off x="457200" y="106750"/>
            <a:ext cx="43692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75" name="Google Shape;75;p17"/>
          <p:cNvSpPr txBox="1">
            <a:spLocks noGrp="1"/>
          </p:cNvSpPr>
          <p:nvPr>
            <p:ph type="subTitle" idx="3"/>
          </p:nvPr>
        </p:nvSpPr>
        <p:spPr>
          <a:xfrm>
            <a:off x="4678375" y="106750"/>
            <a:ext cx="40083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9pPr>
          </a:lstStyle>
          <a:p>
            <a:endParaRPr/>
          </a:p>
        </p:txBody>
      </p:sp>
      <p:sp>
        <p:nvSpPr>
          <p:cNvPr id="78" name="Google Shape;78;p18"/>
          <p:cNvSpPr txBox="1">
            <a:spLocks noGrp="1"/>
          </p:cNvSpPr>
          <p:nvPr>
            <p:ph type="subTitle" idx="1"/>
          </p:nvPr>
        </p:nvSpPr>
        <p:spPr>
          <a:xfrm>
            <a:off x="457200" y="106750"/>
            <a:ext cx="43773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79" name="Google Shape;79;p18"/>
          <p:cNvSpPr txBox="1">
            <a:spLocks noGrp="1"/>
          </p:cNvSpPr>
          <p:nvPr>
            <p:ph type="subTitle" idx="2"/>
          </p:nvPr>
        </p:nvSpPr>
        <p:spPr>
          <a:xfrm>
            <a:off x="4876900" y="106750"/>
            <a:ext cx="38100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457200" y="1644225"/>
            <a:ext cx="3853500" cy="19764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304852"/>
              </a:buClr>
              <a:buSzPts val="2400"/>
              <a:buFont typeface="Cabin Condensed"/>
              <a:buChar char="●"/>
              <a:defRPr sz="2400" b="0" i="0" u="none" strike="noStrike" cap="none">
                <a:solidFill>
                  <a:srgbClr val="304852"/>
                </a:solidFill>
                <a:latin typeface="Cabin Condensed"/>
                <a:ea typeface="Cabin Condensed"/>
                <a:cs typeface="Cabin Condensed"/>
                <a:sym typeface="Cabin Condensed"/>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82" name="Google Shape;82;p19"/>
          <p:cNvSpPr txBox="1">
            <a:spLocks noGrp="1"/>
          </p:cNvSpPr>
          <p:nvPr>
            <p:ph type="subTitle" idx="1"/>
          </p:nvPr>
        </p:nvSpPr>
        <p:spPr>
          <a:xfrm>
            <a:off x="457275" y="3737425"/>
            <a:ext cx="38535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0B0B0B"/>
              </a:buClr>
              <a:buSzPts val="1800"/>
              <a:buFont typeface="Cabin"/>
              <a:buNone/>
              <a:defRPr sz="1800">
                <a:solidFill>
                  <a:srgbClr val="0B0B0B"/>
                </a:solidFill>
                <a:latin typeface="Cabin"/>
                <a:ea typeface="Cabin"/>
                <a:cs typeface="Cabin"/>
                <a:sym typeface="Cabi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3" name="Google Shape;83;p19"/>
          <p:cNvSpPr txBox="1">
            <a:spLocks noGrp="1"/>
          </p:cNvSpPr>
          <p:nvPr>
            <p:ph type="title" idx="2"/>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84" name="Google Shape;84;p19"/>
          <p:cNvSpPr txBox="1">
            <a:spLocks noGrp="1"/>
          </p:cNvSpPr>
          <p:nvPr>
            <p:ph type="subTitle" idx="3"/>
          </p:nvPr>
        </p:nvSpPr>
        <p:spPr>
          <a:xfrm>
            <a:off x="457200" y="106750"/>
            <a:ext cx="42333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85" name="Google Shape;85;p19"/>
          <p:cNvSpPr txBox="1">
            <a:spLocks noGrp="1"/>
          </p:cNvSpPr>
          <p:nvPr>
            <p:ph type="subTitle" idx="4"/>
          </p:nvPr>
        </p:nvSpPr>
        <p:spPr>
          <a:xfrm>
            <a:off x="4690500" y="106750"/>
            <a:ext cx="39963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
        <p:nvSpPr>
          <p:cNvPr id="86" name="Google Shape;86;p19"/>
          <p:cNvSpPr txBox="1">
            <a:spLocks noGrp="1"/>
          </p:cNvSpPr>
          <p:nvPr>
            <p:ph type="body" idx="5"/>
          </p:nvPr>
        </p:nvSpPr>
        <p:spPr>
          <a:xfrm>
            <a:off x="4561900" y="1574475"/>
            <a:ext cx="4125000" cy="4662900"/>
          </a:xfrm>
          <a:prstGeom prst="rect">
            <a:avLst/>
          </a:prstGeom>
          <a:solidFill>
            <a:srgbClr val="EBF0F2"/>
          </a:solidFill>
          <a:ln w="9525" cap="flat" cmpd="sng">
            <a:solidFill>
              <a:srgbClr val="304852"/>
            </a:solidFill>
            <a:prstDash val="solid"/>
            <a:round/>
            <a:headEnd type="none" w="sm" len="sm"/>
            <a:tailEnd type="none" w="sm" len="sm"/>
          </a:ln>
        </p:spPr>
        <p:txBody>
          <a:bodyPr spcFirstLastPara="1" wrap="square" lIns="91425" tIns="91425" rIns="91425" bIns="91425" anchor="t" anchorCtr="0">
            <a:noAutofit/>
          </a:bodyPr>
          <a:lstStyle>
            <a:lvl1pPr marL="457200" lvl="0" indent="-457200" algn="l" rtl="0">
              <a:lnSpc>
                <a:spcPct val="115000"/>
              </a:lnSpc>
              <a:spcBef>
                <a:spcPts val="0"/>
              </a:spcBef>
              <a:spcAft>
                <a:spcPts val="0"/>
              </a:spcAft>
              <a:buSzPts val="3600"/>
              <a:buChar char="●"/>
              <a:defRPr/>
            </a:lvl1pPr>
            <a:lvl2pPr marL="914400" lvl="1" indent="-431800" algn="l" rtl="0">
              <a:lnSpc>
                <a:spcPct val="115000"/>
              </a:lnSpc>
              <a:spcBef>
                <a:spcPts val="1600"/>
              </a:spcBef>
              <a:spcAft>
                <a:spcPts val="0"/>
              </a:spcAft>
              <a:buSzPts val="3200"/>
              <a:buChar char="○"/>
              <a:defRPr/>
            </a:lvl2pPr>
            <a:lvl3pPr marL="1371600" lvl="2" indent="-381000" algn="l" rtl="0">
              <a:lnSpc>
                <a:spcPct val="115000"/>
              </a:lnSpc>
              <a:spcBef>
                <a:spcPts val="1600"/>
              </a:spcBef>
              <a:spcAft>
                <a:spcPts val="0"/>
              </a:spcAft>
              <a:buSzPts val="2400"/>
              <a:buChar char="■"/>
              <a:defRPr/>
            </a:lvl3pPr>
            <a:lvl4pPr marL="1828800" lvl="3" indent="-381000" algn="l" rtl="0">
              <a:lnSpc>
                <a:spcPct val="115000"/>
              </a:lnSpc>
              <a:spcBef>
                <a:spcPts val="1600"/>
              </a:spcBef>
              <a:spcAft>
                <a:spcPts val="0"/>
              </a:spcAft>
              <a:buSzPts val="2400"/>
              <a:buChar char="●"/>
              <a:defRPr/>
            </a:lvl4pPr>
            <a:lvl5pPr marL="2286000" lvl="4" indent="-342900" algn="l" rtl="0">
              <a:lnSpc>
                <a:spcPct val="115000"/>
              </a:lnSpc>
              <a:spcBef>
                <a:spcPts val="1600"/>
              </a:spcBef>
              <a:spcAft>
                <a:spcPts val="0"/>
              </a:spcAft>
              <a:buSzPts val="18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eneral Content">
  <p:cSld name="SECTION_TITLE_AND_DESCRIPTION_1">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57200" y="1650950"/>
            <a:ext cx="8229600" cy="19728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304852"/>
              </a:buClr>
              <a:buSzPts val="2400"/>
              <a:buFont typeface="Cabin Condensed"/>
              <a:buChar char="●"/>
              <a:defRPr sz="2400" b="0" i="0" u="none" strike="noStrike" cap="none">
                <a:solidFill>
                  <a:srgbClr val="304852"/>
                </a:solidFill>
                <a:latin typeface="Cabin Condensed"/>
                <a:ea typeface="Cabin Condensed"/>
                <a:cs typeface="Cabin Condensed"/>
                <a:sym typeface="Cabin Condensed"/>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89" name="Google Shape;89;p20"/>
          <p:cNvSpPr txBox="1">
            <a:spLocks noGrp="1"/>
          </p:cNvSpPr>
          <p:nvPr>
            <p:ph type="subTitle" idx="1"/>
          </p:nvPr>
        </p:nvSpPr>
        <p:spPr>
          <a:xfrm>
            <a:off x="457200" y="3740375"/>
            <a:ext cx="8229600" cy="164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0B0B0B"/>
              </a:buClr>
              <a:buSzPts val="1800"/>
              <a:buFont typeface="Cabin"/>
              <a:buNone/>
              <a:defRPr sz="1800">
                <a:solidFill>
                  <a:srgbClr val="0B0B0B"/>
                </a:solidFill>
                <a:latin typeface="Cabin"/>
                <a:ea typeface="Cabin"/>
                <a:cs typeface="Cabin"/>
                <a:sym typeface="Cabi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0"/>
          <p:cNvSpPr txBox="1">
            <a:spLocks noGrp="1"/>
          </p:cNvSpPr>
          <p:nvPr>
            <p:ph type="title" idx="2"/>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9pPr>
          </a:lstStyle>
          <a:p>
            <a:endParaRPr/>
          </a:p>
        </p:txBody>
      </p:sp>
      <p:sp>
        <p:nvSpPr>
          <p:cNvPr id="91" name="Google Shape;91;p20"/>
          <p:cNvSpPr txBox="1">
            <a:spLocks noGrp="1"/>
          </p:cNvSpPr>
          <p:nvPr>
            <p:ph type="subTitle" idx="3"/>
          </p:nvPr>
        </p:nvSpPr>
        <p:spPr>
          <a:xfrm>
            <a:off x="457200" y="106750"/>
            <a:ext cx="38862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92" name="Google Shape;92;p20"/>
          <p:cNvSpPr txBox="1">
            <a:spLocks noGrp="1"/>
          </p:cNvSpPr>
          <p:nvPr>
            <p:ph type="subTitle" idx="4"/>
          </p:nvPr>
        </p:nvSpPr>
        <p:spPr>
          <a:xfrm>
            <a:off x="4622900" y="106750"/>
            <a:ext cx="40638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1"/>
          <p:cNvSpPr txBox="1">
            <a:spLocks noGrp="1"/>
          </p:cNvSpPr>
          <p:nvPr>
            <p:ph type="body" idx="1"/>
          </p:nvPr>
        </p:nvSpPr>
        <p:spPr>
          <a:xfrm>
            <a:off x="457200" y="5640775"/>
            <a:ext cx="58533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Clr>
                <a:srgbClr val="0B0B0B"/>
              </a:buClr>
              <a:buSzPts val="1800"/>
              <a:buFont typeface="Cabin"/>
              <a:buNone/>
              <a:defRPr sz="1800">
                <a:solidFill>
                  <a:srgbClr val="0B0B0B"/>
                </a:solidFill>
                <a:latin typeface="Cabin"/>
                <a:ea typeface="Cabin"/>
                <a:cs typeface="Cabin"/>
                <a:sym typeface="Cabin"/>
              </a:defRPr>
            </a:lvl1pPr>
          </a:lstStyle>
          <a:p>
            <a:endParaRPr/>
          </a:p>
        </p:txBody>
      </p:sp>
      <p:sp>
        <p:nvSpPr>
          <p:cNvPr id="95" name="Google Shape;95;p21"/>
          <p:cNvSpPr txBox="1">
            <a:spLocks noGrp="1"/>
          </p:cNvSpPr>
          <p:nvPr>
            <p:ph type="title"/>
          </p:nvPr>
        </p:nvSpPr>
        <p:spPr>
          <a:xfrm>
            <a:off x="457200" y="548650"/>
            <a:ext cx="8229600" cy="685800"/>
          </a:xfrm>
          <a:prstGeom prst="rect">
            <a:avLst/>
          </a:prstGeom>
          <a:solidFill>
            <a:srgbClr val="304852"/>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96" name="Google Shape;96;p21"/>
          <p:cNvSpPr txBox="1">
            <a:spLocks noGrp="1"/>
          </p:cNvSpPr>
          <p:nvPr>
            <p:ph type="subTitle" idx="2"/>
          </p:nvPr>
        </p:nvSpPr>
        <p:spPr>
          <a:xfrm>
            <a:off x="457200" y="106750"/>
            <a:ext cx="35139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97" name="Google Shape;97;p21"/>
          <p:cNvSpPr txBox="1">
            <a:spLocks noGrp="1"/>
          </p:cNvSpPr>
          <p:nvPr>
            <p:ph type="subTitle" idx="3"/>
          </p:nvPr>
        </p:nvSpPr>
        <p:spPr>
          <a:xfrm>
            <a:off x="4639825" y="106750"/>
            <a:ext cx="40470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867800"/>
            <a:ext cx="8229600" cy="1122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304852"/>
              </a:buClr>
              <a:buSzPts val="3600"/>
              <a:buFont typeface="Open Sans"/>
              <a:buChar char="●"/>
              <a:defRPr sz="3600">
                <a:solidFill>
                  <a:srgbClr val="304852"/>
                </a:solidFill>
                <a:latin typeface="Open Sans"/>
                <a:ea typeface="Open Sans"/>
                <a:cs typeface="Open Sans"/>
                <a:sym typeface="Open Sans"/>
              </a:defRPr>
            </a:lvl1pPr>
            <a:lvl2pPr lvl="1" algn="ctr" rtl="0">
              <a:spcBef>
                <a:spcPts val="0"/>
              </a:spcBef>
              <a:spcAft>
                <a:spcPts val="0"/>
              </a:spcAft>
              <a:buSzPts val="3600"/>
              <a:buChar char="○"/>
              <a:defRPr sz="3600"/>
            </a:lvl2pPr>
            <a:lvl3pPr lvl="2" algn="ctr" rtl="0">
              <a:spcBef>
                <a:spcPts val="0"/>
              </a:spcBef>
              <a:spcAft>
                <a:spcPts val="0"/>
              </a:spcAft>
              <a:buSzPts val="3600"/>
              <a:buChar char="■"/>
              <a:defRPr sz="3600"/>
            </a:lvl3pPr>
            <a:lvl4pPr lvl="3" algn="ctr" rtl="0">
              <a:spcBef>
                <a:spcPts val="0"/>
              </a:spcBef>
              <a:spcAft>
                <a:spcPts val="0"/>
              </a:spcAft>
              <a:buSzPts val="3600"/>
              <a:buChar char="●"/>
              <a:defRPr sz="3600"/>
            </a:lvl4pPr>
            <a:lvl5pPr lvl="4" algn="ctr" rtl="0">
              <a:spcBef>
                <a:spcPts val="0"/>
              </a:spcBef>
              <a:spcAft>
                <a:spcPts val="0"/>
              </a:spcAft>
              <a:buSzPts val="3600"/>
              <a:buChar char="○"/>
              <a:defRPr sz="3600"/>
            </a:lvl5pPr>
            <a:lvl6pPr lvl="5" algn="ctr" rtl="0">
              <a:spcBef>
                <a:spcPts val="0"/>
              </a:spcBef>
              <a:spcAft>
                <a:spcPts val="0"/>
              </a:spcAft>
              <a:buSzPts val="3600"/>
              <a:buChar char="■"/>
              <a:defRPr sz="3600"/>
            </a:lvl6pPr>
            <a:lvl7pPr lvl="6" algn="ctr" rtl="0">
              <a:spcBef>
                <a:spcPts val="0"/>
              </a:spcBef>
              <a:spcAft>
                <a:spcPts val="0"/>
              </a:spcAft>
              <a:buSzPts val="3600"/>
              <a:buChar char="●"/>
              <a:defRPr sz="3600"/>
            </a:lvl7pPr>
            <a:lvl8pPr lvl="7" algn="ctr" rtl="0">
              <a:spcBef>
                <a:spcPts val="0"/>
              </a:spcBef>
              <a:spcAft>
                <a:spcPts val="0"/>
              </a:spcAft>
              <a:buSzPts val="3600"/>
              <a:buChar char="○"/>
              <a:defRPr sz="3600"/>
            </a:lvl8pPr>
            <a:lvl9pPr lvl="8" algn="ctr" rtl="0">
              <a:spcBef>
                <a:spcPts val="0"/>
              </a:spcBef>
              <a:spcAft>
                <a:spcPts val="0"/>
              </a:spcAft>
              <a:buSzPts val="3600"/>
              <a:buChar char="■"/>
              <a:defRPr sz="3600"/>
            </a:lvl9pPr>
          </a:lstStyle>
          <a:p>
            <a:endParaRPr/>
          </a:p>
        </p:txBody>
      </p:sp>
      <p:sp>
        <p:nvSpPr>
          <p:cNvPr id="15" name="Google Shape;15;p3"/>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a:latin typeface="Boogaloo"/>
                <a:ea typeface="Boogaloo"/>
                <a:cs typeface="Boogaloo"/>
                <a:sym typeface="Boogaloo"/>
              </a:defRPr>
            </a:lvl2pPr>
            <a:lvl3pPr lvl="2" rtl="0">
              <a:spcBef>
                <a:spcPts val="0"/>
              </a:spcBef>
              <a:spcAft>
                <a:spcPts val="0"/>
              </a:spcAft>
              <a:buNone/>
              <a:defRPr>
                <a:latin typeface="Boogaloo"/>
                <a:ea typeface="Boogaloo"/>
                <a:cs typeface="Boogaloo"/>
                <a:sym typeface="Boogaloo"/>
              </a:defRPr>
            </a:lvl3pPr>
            <a:lvl4pPr lvl="3" rtl="0">
              <a:spcBef>
                <a:spcPts val="0"/>
              </a:spcBef>
              <a:spcAft>
                <a:spcPts val="0"/>
              </a:spcAft>
              <a:buNone/>
              <a:defRPr>
                <a:latin typeface="Boogaloo"/>
                <a:ea typeface="Boogaloo"/>
                <a:cs typeface="Boogaloo"/>
                <a:sym typeface="Boogaloo"/>
              </a:defRPr>
            </a:lvl4pPr>
            <a:lvl5pPr lvl="4" rtl="0">
              <a:spcBef>
                <a:spcPts val="0"/>
              </a:spcBef>
              <a:spcAft>
                <a:spcPts val="0"/>
              </a:spcAft>
              <a:buNone/>
              <a:defRPr>
                <a:latin typeface="Boogaloo"/>
                <a:ea typeface="Boogaloo"/>
                <a:cs typeface="Boogaloo"/>
                <a:sym typeface="Boogaloo"/>
              </a:defRPr>
            </a:lvl5pPr>
            <a:lvl6pPr lvl="5" rtl="0">
              <a:spcBef>
                <a:spcPts val="0"/>
              </a:spcBef>
              <a:spcAft>
                <a:spcPts val="0"/>
              </a:spcAft>
              <a:buNone/>
              <a:defRPr>
                <a:latin typeface="Boogaloo"/>
                <a:ea typeface="Boogaloo"/>
                <a:cs typeface="Boogaloo"/>
                <a:sym typeface="Boogaloo"/>
              </a:defRPr>
            </a:lvl6pPr>
            <a:lvl7pPr lvl="6" rtl="0">
              <a:spcBef>
                <a:spcPts val="0"/>
              </a:spcBef>
              <a:spcAft>
                <a:spcPts val="0"/>
              </a:spcAft>
              <a:buNone/>
              <a:defRPr>
                <a:latin typeface="Boogaloo"/>
                <a:ea typeface="Boogaloo"/>
                <a:cs typeface="Boogaloo"/>
                <a:sym typeface="Boogaloo"/>
              </a:defRPr>
            </a:lvl7pPr>
            <a:lvl8pPr lvl="7" rtl="0">
              <a:spcBef>
                <a:spcPts val="0"/>
              </a:spcBef>
              <a:spcAft>
                <a:spcPts val="0"/>
              </a:spcAft>
              <a:buNone/>
              <a:defRPr>
                <a:latin typeface="Boogaloo"/>
                <a:ea typeface="Boogaloo"/>
                <a:cs typeface="Boogaloo"/>
                <a:sym typeface="Boogaloo"/>
              </a:defRPr>
            </a:lvl8pPr>
            <a:lvl9pPr lvl="8" rtl="0">
              <a:spcBef>
                <a:spcPts val="0"/>
              </a:spcBef>
              <a:spcAft>
                <a:spcPts val="0"/>
              </a:spcAft>
              <a:buNone/>
              <a:defRPr>
                <a:latin typeface="Boogaloo"/>
                <a:ea typeface="Boogaloo"/>
                <a:cs typeface="Boogaloo"/>
                <a:sym typeface="Boogaloo"/>
              </a:defRPr>
            </a:lvl9pPr>
          </a:lstStyle>
          <a:p>
            <a:endParaRPr/>
          </a:p>
        </p:txBody>
      </p:sp>
      <p:sp>
        <p:nvSpPr>
          <p:cNvPr id="16" name="Google Shape;16;p3"/>
          <p:cNvSpPr txBox="1">
            <a:spLocks noGrp="1"/>
          </p:cNvSpPr>
          <p:nvPr>
            <p:ph type="subTitle" idx="1"/>
          </p:nvPr>
        </p:nvSpPr>
        <p:spPr>
          <a:xfrm>
            <a:off x="457200" y="106750"/>
            <a:ext cx="43692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 name="Google Shape;17;p3"/>
          <p:cNvSpPr txBox="1">
            <a:spLocks noGrp="1"/>
          </p:cNvSpPr>
          <p:nvPr>
            <p:ph type="subTitle" idx="3"/>
          </p:nvPr>
        </p:nvSpPr>
        <p:spPr>
          <a:xfrm>
            <a:off x="4678375" y="106750"/>
            <a:ext cx="40083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FFFFFF"/>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hoto - Horizontal">
  <p:cSld name="TITLE_AND_BODY_1">
    <p:bg>
      <p:bgPr>
        <a:solidFill>
          <a:srgbClr val="F3F3F3"/>
        </a:solidFill>
        <a:effectLst/>
      </p:bgPr>
    </p:bg>
    <p:spTree>
      <p:nvGrpSpPr>
        <p:cNvPr id="1" name="Shape 100"/>
        <p:cNvGrpSpPr/>
        <p:nvPr/>
      </p:nvGrpSpPr>
      <p:grpSpPr>
        <a:xfrm>
          <a:off x="0" y="0"/>
          <a:ext cx="0" cy="0"/>
          <a:chOff x="0" y="0"/>
          <a:chExt cx="0" cy="0"/>
        </a:xfrm>
      </p:grpSpPr>
      <p:sp>
        <p:nvSpPr>
          <p:cNvPr id="101" name="Google Shape;101;p24"/>
          <p:cNvSpPr txBox="1">
            <a:spLocks noGrp="1"/>
          </p:cNvSpPr>
          <p:nvPr>
            <p:ph type="sldNum" idx="12"/>
          </p:nvPr>
        </p:nvSpPr>
        <p:spPr>
          <a:xfrm>
            <a:off x="4475913" y="6500813"/>
            <a:ext cx="185400" cy="255600"/>
          </a:xfrm>
          <a:prstGeom prst="rect">
            <a:avLst/>
          </a:prstGeom>
          <a:noFill/>
          <a:ln>
            <a:noFill/>
          </a:ln>
        </p:spPr>
        <p:txBody>
          <a:bodyPr spcFirstLastPara="1" wrap="square" lIns="29750" tIns="29750" rIns="29750" bIns="29750" anchor="t" anchorCtr="0">
            <a:noAutofit/>
          </a:bodyPr>
          <a:lstStyle>
            <a:lvl1pPr marL="0" marR="0" lvl="0"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000"/>
              <a:buFont typeface="Helvetica Neue"/>
              <a:buNone/>
              <a:defRPr sz="1000" b="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2"/>
        <p:cNvGrpSpPr/>
        <p:nvPr/>
      </p:nvGrpSpPr>
      <p:grpSpPr>
        <a:xfrm>
          <a:off x="0" y="0"/>
          <a:ext cx="0" cy="0"/>
          <a:chOff x="0" y="0"/>
          <a:chExt cx="0" cy="0"/>
        </a:xfrm>
      </p:grpSpPr>
      <p:sp>
        <p:nvSpPr>
          <p:cNvPr id="103" name="Google Shape;103;p25"/>
          <p:cNvSpPr txBox="1">
            <a:spLocks noGrp="1"/>
          </p:cNvSpPr>
          <p:nvPr>
            <p:ph type="subTitle" idx="1"/>
          </p:nvPr>
        </p:nvSpPr>
        <p:spPr>
          <a:xfrm>
            <a:off x="457200" y="75200"/>
            <a:ext cx="3520200" cy="465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4" name="Google Shape;104;p25"/>
          <p:cNvSpPr txBox="1">
            <a:spLocks noGrp="1"/>
          </p:cNvSpPr>
          <p:nvPr>
            <p:ph type="title"/>
          </p:nvPr>
        </p:nvSpPr>
        <p:spPr>
          <a:xfrm>
            <a:off x="457200" y="548650"/>
            <a:ext cx="8229600" cy="685800"/>
          </a:xfrm>
          <a:prstGeom prst="rect">
            <a:avLst/>
          </a:prstGeom>
          <a:solidFill>
            <a:srgbClr val="87A96B"/>
          </a:solidFill>
          <a:ln>
            <a:noFill/>
          </a:ln>
        </p:spPr>
        <p:txBody>
          <a:bodyPr spcFirstLastPara="1" wrap="square" lIns="91425" tIns="91425" rIns="91425" bIns="91425" anchor="t" anchorCtr="0">
            <a:noAutofit/>
          </a:bodyPr>
          <a:lstStyle>
            <a:lvl1pPr lvl="0" rtl="0">
              <a:spcBef>
                <a:spcPts val="0"/>
              </a:spcBef>
              <a:spcAft>
                <a:spcPts val="0"/>
              </a:spcAft>
              <a:buNone/>
              <a:defRPr sz="3200">
                <a:solidFill>
                  <a:srgbClr val="FFFFFF"/>
                </a:solidFill>
                <a:latin typeface="Boogaloo"/>
                <a:ea typeface="Boogaloo"/>
                <a:cs typeface="Boogaloo"/>
                <a:sym typeface="Boogaloo"/>
              </a:defRPr>
            </a:lvl1pPr>
            <a:lvl2pPr lvl="1" rtl="0">
              <a:spcBef>
                <a:spcPts val="0"/>
              </a:spcBef>
              <a:spcAft>
                <a:spcPts val="0"/>
              </a:spcAft>
              <a:buNone/>
              <a:defRPr>
                <a:latin typeface="Boogaloo"/>
                <a:ea typeface="Boogaloo"/>
                <a:cs typeface="Boogaloo"/>
                <a:sym typeface="Boogaloo"/>
              </a:defRPr>
            </a:lvl2pPr>
            <a:lvl3pPr lvl="2" rtl="0">
              <a:spcBef>
                <a:spcPts val="0"/>
              </a:spcBef>
              <a:spcAft>
                <a:spcPts val="0"/>
              </a:spcAft>
              <a:buNone/>
              <a:defRPr>
                <a:latin typeface="Boogaloo"/>
                <a:ea typeface="Boogaloo"/>
                <a:cs typeface="Boogaloo"/>
                <a:sym typeface="Boogaloo"/>
              </a:defRPr>
            </a:lvl3pPr>
            <a:lvl4pPr lvl="3" rtl="0">
              <a:spcBef>
                <a:spcPts val="0"/>
              </a:spcBef>
              <a:spcAft>
                <a:spcPts val="0"/>
              </a:spcAft>
              <a:buNone/>
              <a:defRPr>
                <a:latin typeface="Boogaloo"/>
                <a:ea typeface="Boogaloo"/>
                <a:cs typeface="Boogaloo"/>
                <a:sym typeface="Boogaloo"/>
              </a:defRPr>
            </a:lvl4pPr>
            <a:lvl5pPr lvl="4" rtl="0">
              <a:spcBef>
                <a:spcPts val="0"/>
              </a:spcBef>
              <a:spcAft>
                <a:spcPts val="0"/>
              </a:spcAft>
              <a:buNone/>
              <a:defRPr>
                <a:latin typeface="Boogaloo"/>
                <a:ea typeface="Boogaloo"/>
                <a:cs typeface="Boogaloo"/>
                <a:sym typeface="Boogaloo"/>
              </a:defRPr>
            </a:lvl5pPr>
            <a:lvl6pPr lvl="5" rtl="0">
              <a:spcBef>
                <a:spcPts val="0"/>
              </a:spcBef>
              <a:spcAft>
                <a:spcPts val="0"/>
              </a:spcAft>
              <a:buNone/>
              <a:defRPr>
                <a:latin typeface="Boogaloo"/>
                <a:ea typeface="Boogaloo"/>
                <a:cs typeface="Boogaloo"/>
                <a:sym typeface="Boogaloo"/>
              </a:defRPr>
            </a:lvl6pPr>
            <a:lvl7pPr lvl="6" rtl="0">
              <a:spcBef>
                <a:spcPts val="0"/>
              </a:spcBef>
              <a:spcAft>
                <a:spcPts val="0"/>
              </a:spcAft>
              <a:buNone/>
              <a:defRPr>
                <a:latin typeface="Boogaloo"/>
                <a:ea typeface="Boogaloo"/>
                <a:cs typeface="Boogaloo"/>
                <a:sym typeface="Boogaloo"/>
              </a:defRPr>
            </a:lvl7pPr>
            <a:lvl8pPr lvl="7" rtl="0">
              <a:spcBef>
                <a:spcPts val="0"/>
              </a:spcBef>
              <a:spcAft>
                <a:spcPts val="0"/>
              </a:spcAft>
              <a:buNone/>
              <a:defRPr>
                <a:latin typeface="Boogaloo"/>
                <a:ea typeface="Boogaloo"/>
                <a:cs typeface="Boogaloo"/>
                <a:sym typeface="Boogaloo"/>
              </a:defRPr>
            </a:lvl8pPr>
            <a:lvl9pPr lvl="8" rtl="0">
              <a:spcBef>
                <a:spcPts val="0"/>
              </a:spcBef>
              <a:spcAft>
                <a:spcPts val="0"/>
              </a:spcAft>
              <a:buNone/>
              <a:defRPr>
                <a:latin typeface="Boogaloo"/>
                <a:ea typeface="Boogaloo"/>
                <a:cs typeface="Boogaloo"/>
                <a:sym typeface="Boogaloo"/>
              </a:defRPr>
            </a:lvl9pPr>
          </a:lstStyle>
          <a:p>
            <a:endParaRPr/>
          </a:p>
        </p:txBody>
      </p:sp>
      <p:sp>
        <p:nvSpPr>
          <p:cNvPr id="105" name="Google Shape;105;p25"/>
          <p:cNvSpPr txBox="1">
            <a:spLocks noGrp="1"/>
          </p:cNvSpPr>
          <p:nvPr>
            <p:ph type="subTitle" idx="2"/>
          </p:nvPr>
        </p:nvSpPr>
        <p:spPr>
          <a:xfrm>
            <a:off x="5166600" y="75200"/>
            <a:ext cx="3520200" cy="465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00"/>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27"/>
          <p:cNvSpPr txBox="1">
            <a:spLocks noGrp="1"/>
          </p:cNvSpPr>
          <p:nvPr>
            <p:ph type="body" idx="1"/>
          </p:nvPr>
        </p:nvSpPr>
        <p:spPr>
          <a:xfrm>
            <a:off x="457200" y="1536625"/>
            <a:ext cx="8229600" cy="4555200"/>
          </a:xfrm>
          <a:prstGeom prst="rect">
            <a:avLst/>
          </a:prstGeom>
          <a:noFill/>
          <a:ln>
            <a:noFill/>
          </a:ln>
        </p:spPr>
        <p:txBody>
          <a:bodyPr spcFirstLastPara="1" wrap="square" lIns="91425" tIns="91425" rIns="91425" bIns="91425" anchor="t" anchorCtr="0">
            <a:noAutofit/>
          </a:bodyPr>
          <a:lstStyle>
            <a:lvl1pPr marL="457200" lvl="0" indent="-457200" algn="l" rtl="0">
              <a:lnSpc>
                <a:spcPct val="115000"/>
              </a:lnSpc>
              <a:spcBef>
                <a:spcPts val="0"/>
              </a:spcBef>
              <a:spcAft>
                <a:spcPts val="0"/>
              </a:spcAft>
              <a:buSzPts val="3600"/>
              <a:buChar char="●"/>
              <a:defRPr/>
            </a:lvl1pPr>
            <a:lvl2pPr marL="914400" lvl="1" indent="-431800" algn="l" rtl="0">
              <a:lnSpc>
                <a:spcPct val="115000"/>
              </a:lnSpc>
              <a:spcBef>
                <a:spcPts val="1600"/>
              </a:spcBef>
              <a:spcAft>
                <a:spcPts val="0"/>
              </a:spcAft>
              <a:buSzPts val="3200"/>
              <a:buChar char="○"/>
              <a:defRPr/>
            </a:lvl2pPr>
            <a:lvl3pPr marL="1371600" lvl="2" indent="-381000" algn="l" rtl="0">
              <a:lnSpc>
                <a:spcPct val="115000"/>
              </a:lnSpc>
              <a:spcBef>
                <a:spcPts val="1600"/>
              </a:spcBef>
              <a:spcAft>
                <a:spcPts val="0"/>
              </a:spcAft>
              <a:buSzPts val="2400"/>
              <a:buChar char="■"/>
              <a:defRPr/>
            </a:lvl3pPr>
            <a:lvl4pPr marL="1828800" lvl="3" indent="-381000" algn="l" rtl="0">
              <a:lnSpc>
                <a:spcPct val="115000"/>
              </a:lnSpc>
              <a:spcBef>
                <a:spcPts val="1600"/>
              </a:spcBef>
              <a:spcAft>
                <a:spcPts val="0"/>
              </a:spcAft>
              <a:buSzPts val="2400"/>
              <a:buChar char="●"/>
              <a:defRPr/>
            </a:lvl4pPr>
            <a:lvl5pPr marL="2286000" lvl="4" indent="-342900" algn="l" rtl="0">
              <a:lnSpc>
                <a:spcPct val="115000"/>
              </a:lnSpc>
              <a:spcBef>
                <a:spcPts val="1600"/>
              </a:spcBef>
              <a:spcAft>
                <a:spcPts val="0"/>
              </a:spcAft>
              <a:buSzPts val="18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10" name="Google Shape;110;p27"/>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111" name="Google Shape;111;p27"/>
          <p:cNvSpPr txBox="1">
            <a:spLocks noGrp="1"/>
          </p:cNvSpPr>
          <p:nvPr>
            <p:ph type="subTitle" idx="2"/>
          </p:nvPr>
        </p:nvSpPr>
        <p:spPr>
          <a:xfrm>
            <a:off x="457200" y="106750"/>
            <a:ext cx="38235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12" name="Google Shape;112;p27"/>
          <p:cNvSpPr txBox="1">
            <a:spLocks noGrp="1"/>
          </p:cNvSpPr>
          <p:nvPr>
            <p:ph type="subTitle" idx="3"/>
          </p:nvPr>
        </p:nvSpPr>
        <p:spPr>
          <a:xfrm>
            <a:off x="5370875" y="106750"/>
            <a:ext cx="33159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Photo - Horizontal">
  <p:cSld name="TITLE_AND_BODY_1">
    <p:bg>
      <p:bgPr>
        <a:solidFill>
          <a:srgbClr val="F3F3F3"/>
        </a:solidFill>
        <a:effectLst/>
      </p:bgPr>
    </p:bg>
    <p:spTree>
      <p:nvGrpSpPr>
        <p:cNvPr id="1" name="Shape 11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3F3F3"/>
        </a:solidFill>
        <a:effectLst/>
      </p:bgPr>
    </p:bg>
    <p:spTree>
      <p:nvGrpSpPr>
        <p:cNvPr id="1" name="Shape 114"/>
        <p:cNvGrpSpPr/>
        <p:nvPr/>
      </p:nvGrpSpPr>
      <p:grpSpPr>
        <a:xfrm>
          <a:off x="0" y="0"/>
          <a:ext cx="0" cy="0"/>
          <a:chOff x="0" y="0"/>
          <a:chExt cx="0" cy="0"/>
        </a:xfrm>
      </p:grpSpPr>
      <p:sp>
        <p:nvSpPr>
          <p:cNvPr id="115" name="Google Shape;115;p29"/>
          <p:cNvSpPr txBox="1">
            <a:spLocks noGrp="1"/>
          </p:cNvSpPr>
          <p:nvPr>
            <p:ph type="ctrTitle"/>
          </p:nvPr>
        </p:nvSpPr>
        <p:spPr>
          <a:xfrm>
            <a:off x="457200" y="992775"/>
            <a:ext cx="8229600" cy="2736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304852"/>
              </a:buClr>
              <a:buSzPts val="3600"/>
              <a:buFont typeface="Open Sans"/>
              <a:buChar char="●"/>
              <a:defRPr sz="3600" b="1" i="0" u="none" strike="noStrike" cap="none">
                <a:solidFill>
                  <a:srgbClr val="304852"/>
                </a:solidFill>
                <a:latin typeface="Open Sans"/>
                <a:ea typeface="Open Sans"/>
                <a:cs typeface="Open Sans"/>
                <a:sym typeface="Open Sans"/>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116" name="Google Shape;116;p29"/>
          <p:cNvSpPr txBox="1">
            <a:spLocks noGrp="1"/>
          </p:cNvSpPr>
          <p:nvPr>
            <p:ph type="subTitle" idx="1"/>
          </p:nvPr>
        </p:nvSpPr>
        <p:spPr>
          <a:xfrm>
            <a:off x="457200" y="3778825"/>
            <a:ext cx="8229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29"/>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118" name="Google Shape;118;p29"/>
          <p:cNvSpPr txBox="1">
            <a:spLocks noGrp="1"/>
          </p:cNvSpPr>
          <p:nvPr>
            <p:ph type="subTitle" idx="3"/>
          </p:nvPr>
        </p:nvSpPr>
        <p:spPr>
          <a:xfrm>
            <a:off x="457200" y="106750"/>
            <a:ext cx="40734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solidFill>
                  <a:srgbClr val="304852"/>
                </a:solidFill>
              </a:defRPr>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19" name="Google Shape;119;p29"/>
          <p:cNvSpPr txBox="1">
            <a:spLocks noGrp="1"/>
          </p:cNvSpPr>
          <p:nvPr>
            <p:ph type="subTitle" idx="4"/>
          </p:nvPr>
        </p:nvSpPr>
        <p:spPr>
          <a:xfrm>
            <a:off x="5114300" y="106750"/>
            <a:ext cx="35724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solidFill>
                  <a:srgbClr val="304852"/>
                </a:solidFill>
              </a:defRPr>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457200" y="2867800"/>
            <a:ext cx="8229600" cy="11223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304852"/>
              </a:buClr>
              <a:buSzPts val="3600"/>
              <a:buFont typeface="Open Sans"/>
              <a:buChar char="●"/>
              <a:defRPr sz="3600" b="0" i="0" u="none" strike="noStrike" cap="none">
                <a:solidFill>
                  <a:srgbClr val="304852"/>
                </a:solidFill>
                <a:latin typeface="Open Sans"/>
                <a:ea typeface="Open Sans"/>
                <a:cs typeface="Open Sans"/>
                <a:sym typeface="Open Sans"/>
              </a:defRPr>
            </a:lvl1pPr>
            <a:lvl2pPr marR="0" lvl="1"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22" name="Google Shape;122;p30"/>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123" name="Google Shape;123;p30"/>
          <p:cNvSpPr txBox="1">
            <a:spLocks noGrp="1"/>
          </p:cNvSpPr>
          <p:nvPr>
            <p:ph type="subTitle" idx="1"/>
          </p:nvPr>
        </p:nvSpPr>
        <p:spPr>
          <a:xfrm>
            <a:off x="457200" y="106750"/>
            <a:ext cx="43692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24" name="Google Shape;124;p30"/>
          <p:cNvSpPr txBox="1">
            <a:spLocks noGrp="1"/>
          </p:cNvSpPr>
          <p:nvPr>
            <p:ph type="subTitle" idx="3"/>
          </p:nvPr>
        </p:nvSpPr>
        <p:spPr>
          <a:xfrm>
            <a:off x="4678375" y="106750"/>
            <a:ext cx="40083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9pPr>
          </a:lstStyle>
          <a:p>
            <a:endParaRPr/>
          </a:p>
        </p:txBody>
      </p:sp>
      <p:sp>
        <p:nvSpPr>
          <p:cNvPr id="127" name="Google Shape;127;p31"/>
          <p:cNvSpPr txBox="1">
            <a:spLocks noGrp="1"/>
          </p:cNvSpPr>
          <p:nvPr>
            <p:ph type="subTitle" idx="1"/>
          </p:nvPr>
        </p:nvSpPr>
        <p:spPr>
          <a:xfrm>
            <a:off x="457200" y="106750"/>
            <a:ext cx="43773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28" name="Google Shape;128;p31"/>
          <p:cNvSpPr txBox="1">
            <a:spLocks noGrp="1"/>
          </p:cNvSpPr>
          <p:nvPr>
            <p:ph type="subTitle" idx="2"/>
          </p:nvPr>
        </p:nvSpPr>
        <p:spPr>
          <a:xfrm>
            <a:off x="4876900" y="106750"/>
            <a:ext cx="38100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sp>
        <p:nvSpPr>
          <p:cNvPr id="130" name="Google Shape;130;p32"/>
          <p:cNvSpPr txBox="1">
            <a:spLocks noGrp="1"/>
          </p:cNvSpPr>
          <p:nvPr>
            <p:ph type="title"/>
          </p:nvPr>
        </p:nvSpPr>
        <p:spPr>
          <a:xfrm>
            <a:off x="457200" y="1644225"/>
            <a:ext cx="3853500" cy="19764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304852"/>
              </a:buClr>
              <a:buSzPts val="2400"/>
              <a:buFont typeface="Cabin"/>
              <a:buChar char="●"/>
              <a:defRPr sz="2400" b="0" i="0" u="none" strike="noStrike" cap="none">
                <a:solidFill>
                  <a:srgbClr val="304852"/>
                </a:solidFill>
                <a:latin typeface="Cabin"/>
                <a:ea typeface="Cabin"/>
                <a:cs typeface="Cabin"/>
                <a:sym typeface="Cabin"/>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131" name="Google Shape;131;p32"/>
          <p:cNvSpPr txBox="1">
            <a:spLocks noGrp="1"/>
          </p:cNvSpPr>
          <p:nvPr>
            <p:ph type="subTitle" idx="1"/>
          </p:nvPr>
        </p:nvSpPr>
        <p:spPr>
          <a:xfrm>
            <a:off x="457275" y="3737425"/>
            <a:ext cx="38535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bin"/>
              <a:buNone/>
              <a:defRPr sz="1800">
                <a:latin typeface="Cabin"/>
                <a:ea typeface="Cabin"/>
                <a:cs typeface="Cabin"/>
                <a:sym typeface="Cabi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2" name="Google Shape;132;p32"/>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133" name="Google Shape;133;p32"/>
          <p:cNvSpPr txBox="1">
            <a:spLocks noGrp="1"/>
          </p:cNvSpPr>
          <p:nvPr>
            <p:ph type="subTitle" idx="3"/>
          </p:nvPr>
        </p:nvSpPr>
        <p:spPr>
          <a:xfrm>
            <a:off x="457200" y="106750"/>
            <a:ext cx="42333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34" name="Google Shape;134;p32"/>
          <p:cNvSpPr txBox="1">
            <a:spLocks noGrp="1"/>
          </p:cNvSpPr>
          <p:nvPr>
            <p:ph type="subTitle" idx="4"/>
          </p:nvPr>
        </p:nvSpPr>
        <p:spPr>
          <a:xfrm>
            <a:off x="4690500" y="106750"/>
            <a:ext cx="39963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
        <p:nvSpPr>
          <p:cNvPr id="135" name="Google Shape;135;p32"/>
          <p:cNvSpPr txBox="1">
            <a:spLocks noGrp="1"/>
          </p:cNvSpPr>
          <p:nvPr>
            <p:ph type="body" idx="5"/>
          </p:nvPr>
        </p:nvSpPr>
        <p:spPr>
          <a:xfrm>
            <a:off x="4561900" y="1574475"/>
            <a:ext cx="4125000" cy="4662900"/>
          </a:xfrm>
          <a:prstGeom prst="rect">
            <a:avLst/>
          </a:prstGeom>
          <a:solidFill>
            <a:srgbClr val="EBF0F2"/>
          </a:solidFill>
          <a:ln w="9525" cap="flat" cmpd="sng">
            <a:solidFill>
              <a:srgbClr val="304852"/>
            </a:solidFill>
            <a:prstDash val="solid"/>
            <a:round/>
            <a:headEnd type="none" w="sm" len="sm"/>
            <a:tailEnd type="none" w="sm" len="sm"/>
          </a:ln>
        </p:spPr>
        <p:txBody>
          <a:bodyPr spcFirstLastPara="1" wrap="square" lIns="91425" tIns="91425" rIns="91425" bIns="91425" anchor="t" anchorCtr="0">
            <a:noAutofit/>
          </a:bodyPr>
          <a:lstStyle>
            <a:lvl1pPr marL="457200" lvl="0" indent="-457200" algn="l" rtl="0">
              <a:lnSpc>
                <a:spcPct val="115000"/>
              </a:lnSpc>
              <a:spcBef>
                <a:spcPts val="0"/>
              </a:spcBef>
              <a:spcAft>
                <a:spcPts val="0"/>
              </a:spcAft>
              <a:buSzPts val="3600"/>
              <a:buChar char="●"/>
              <a:defRPr/>
            </a:lvl1pPr>
            <a:lvl2pPr marL="914400" lvl="1" indent="-431800" algn="l" rtl="0">
              <a:lnSpc>
                <a:spcPct val="115000"/>
              </a:lnSpc>
              <a:spcBef>
                <a:spcPts val="1600"/>
              </a:spcBef>
              <a:spcAft>
                <a:spcPts val="0"/>
              </a:spcAft>
              <a:buSzPts val="3200"/>
              <a:buChar char="○"/>
              <a:defRPr/>
            </a:lvl2pPr>
            <a:lvl3pPr marL="1371600" lvl="2" indent="-381000" algn="l" rtl="0">
              <a:lnSpc>
                <a:spcPct val="115000"/>
              </a:lnSpc>
              <a:spcBef>
                <a:spcPts val="1600"/>
              </a:spcBef>
              <a:spcAft>
                <a:spcPts val="0"/>
              </a:spcAft>
              <a:buSzPts val="2400"/>
              <a:buChar char="■"/>
              <a:defRPr/>
            </a:lvl3pPr>
            <a:lvl4pPr marL="1828800" lvl="3" indent="-381000" algn="l" rtl="0">
              <a:lnSpc>
                <a:spcPct val="115000"/>
              </a:lnSpc>
              <a:spcBef>
                <a:spcPts val="1600"/>
              </a:spcBef>
              <a:spcAft>
                <a:spcPts val="0"/>
              </a:spcAft>
              <a:buSzPts val="2400"/>
              <a:buChar char="●"/>
              <a:defRPr/>
            </a:lvl4pPr>
            <a:lvl5pPr marL="2286000" lvl="4" indent="-342900" algn="l" rtl="0">
              <a:lnSpc>
                <a:spcPct val="115000"/>
              </a:lnSpc>
              <a:spcBef>
                <a:spcPts val="1600"/>
              </a:spcBef>
              <a:spcAft>
                <a:spcPts val="0"/>
              </a:spcAft>
              <a:buSzPts val="18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457200" y="1536625"/>
            <a:ext cx="8229600" cy="4555200"/>
          </a:xfrm>
          <a:prstGeom prst="rect">
            <a:avLst/>
          </a:prstGeom>
        </p:spPr>
        <p:txBody>
          <a:bodyPr spcFirstLastPara="1" wrap="square" lIns="91425" tIns="91425" rIns="91425" bIns="91425" anchor="t" anchorCtr="0">
            <a:noAutofit/>
          </a:bodyPr>
          <a:lstStyle>
            <a:lvl1pPr marL="457200" lvl="0" indent="-457200" rtl="0">
              <a:spcBef>
                <a:spcPts val="0"/>
              </a:spcBef>
              <a:spcAft>
                <a:spcPts val="0"/>
              </a:spcAft>
              <a:buSzPts val="3600"/>
              <a:buChar char="●"/>
              <a:defRPr/>
            </a:lvl1pPr>
            <a:lvl2pPr marL="914400" lvl="1" indent="-431800" rtl="0">
              <a:spcBef>
                <a:spcPts val="1600"/>
              </a:spcBef>
              <a:spcAft>
                <a:spcPts val="0"/>
              </a:spcAft>
              <a:buSzPts val="32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42900" rtl="0">
              <a:spcBef>
                <a:spcPts val="1600"/>
              </a:spcBef>
              <a:spcAft>
                <a:spcPts val="0"/>
              </a:spcAft>
              <a:buSzPts val="18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a:latin typeface="Boogaloo"/>
                <a:ea typeface="Boogaloo"/>
                <a:cs typeface="Boogaloo"/>
                <a:sym typeface="Boogaloo"/>
              </a:defRPr>
            </a:lvl2pPr>
            <a:lvl3pPr lvl="2" rtl="0">
              <a:spcBef>
                <a:spcPts val="0"/>
              </a:spcBef>
              <a:spcAft>
                <a:spcPts val="0"/>
              </a:spcAft>
              <a:buNone/>
              <a:defRPr>
                <a:latin typeface="Boogaloo"/>
                <a:ea typeface="Boogaloo"/>
                <a:cs typeface="Boogaloo"/>
                <a:sym typeface="Boogaloo"/>
              </a:defRPr>
            </a:lvl3pPr>
            <a:lvl4pPr lvl="3" rtl="0">
              <a:spcBef>
                <a:spcPts val="0"/>
              </a:spcBef>
              <a:spcAft>
                <a:spcPts val="0"/>
              </a:spcAft>
              <a:buNone/>
              <a:defRPr>
                <a:latin typeface="Boogaloo"/>
                <a:ea typeface="Boogaloo"/>
                <a:cs typeface="Boogaloo"/>
                <a:sym typeface="Boogaloo"/>
              </a:defRPr>
            </a:lvl4pPr>
            <a:lvl5pPr lvl="4" rtl="0">
              <a:spcBef>
                <a:spcPts val="0"/>
              </a:spcBef>
              <a:spcAft>
                <a:spcPts val="0"/>
              </a:spcAft>
              <a:buNone/>
              <a:defRPr>
                <a:latin typeface="Boogaloo"/>
                <a:ea typeface="Boogaloo"/>
                <a:cs typeface="Boogaloo"/>
                <a:sym typeface="Boogaloo"/>
              </a:defRPr>
            </a:lvl5pPr>
            <a:lvl6pPr lvl="5" rtl="0">
              <a:spcBef>
                <a:spcPts val="0"/>
              </a:spcBef>
              <a:spcAft>
                <a:spcPts val="0"/>
              </a:spcAft>
              <a:buNone/>
              <a:defRPr>
                <a:latin typeface="Boogaloo"/>
                <a:ea typeface="Boogaloo"/>
                <a:cs typeface="Boogaloo"/>
                <a:sym typeface="Boogaloo"/>
              </a:defRPr>
            </a:lvl6pPr>
            <a:lvl7pPr lvl="6" rtl="0">
              <a:spcBef>
                <a:spcPts val="0"/>
              </a:spcBef>
              <a:spcAft>
                <a:spcPts val="0"/>
              </a:spcAft>
              <a:buNone/>
              <a:defRPr>
                <a:latin typeface="Boogaloo"/>
                <a:ea typeface="Boogaloo"/>
                <a:cs typeface="Boogaloo"/>
                <a:sym typeface="Boogaloo"/>
              </a:defRPr>
            </a:lvl7pPr>
            <a:lvl8pPr lvl="7" rtl="0">
              <a:spcBef>
                <a:spcPts val="0"/>
              </a:spcBef>
              <a:spcAft>
                <a:spcPts val="0"/>
              </a:spcAft>
              <a:buNone/>
              <a:defRPr>
                <a:latin typeface="Boogaloo"/>
                <a:ea typeface="Boogaloo"/>
                <a:cs typeface="Boogaloo"/>
                <a:sym typeface="Boogaloo"/>
              </a:defRPr>
            </a:lvl8pPr>
            <a:lvl9pPr lvl="8" rtl="0">
              <a:spcBef>
                <a:spcPts val="0"/>
              </a:spcBef>
              <a:spcAft>
                <a:spcPts val="0"/>
              </a:spcAft>
              <a:buNone/>
              <a:defRPr>
                <a:latin typeface="Boogaloo"/>
                <a:ea typeface="Boogaloo"/>
                <a:cs typeface="Boogaloo"/>
                <a:sym typeface="Boogaloo"/>
              </a:defRPr>
            </a:lvl9pPr>
          </a:lstStyle>
          <a:p>
            <a:endParaRPr/>
          </a:p>
        </p:txBody>
      </p:sp>
      <p:sp>
        <p:nvSpPr>
          <p:cNvPr id="21" name="Google Shape;21;p4"/>
          <p:cNvSpPr txBox="1">
            <a:spLocks noGrp="1"/>
          </p:cNvSpPr>
          <p:nvPr>
            <p:ph type="subTitle" idx="2"/>
          </p:nvPr>
        </p:nvSpPr>
        <p:spPr>
          <a:xfrm>
            <a:off x="457200" y="106750"/>
            <a:ext cx="38235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2" name="Google Shape;22;p4"/>
          <p:cNvSpPr txBox="1">
            <a:spLocks noGrp="1"/>
          </p:cNvSpPr>
          <p:nvPr>
            <p:ph type="subTitle" idx="3"/>
          </p:nvPr>
        </p:nvSpPr>
        <p:spPr>
          <a:xfrm>
            <a:off x="5370875" y="106750"/>
            <a:ext cx="33159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General Content">
  <p:cSld name="SECTION_TITLE_AND_DESCRIPTION_1">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457200" y="1650950"/>
            <a:ext cx="8229600" cy="19728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304852"/>
              </a:buClr>
              <a:buSzPts val="2400"/>
              <a:buFont typeface="Cabin"/>
              <a:buChar char="●"/>
              <a:defRPr sz="2400" b="0" i="0" u="none" strike="noStrike" cap="none">
                <a:solidFill>
                  <a:srgbClr val="304852"/>
                </a:solidFill>
                <a:latin typeface="Cabin"/>
                <a:ea typeface="Cabin"/>
                <a:cs typeface="Cabin"/>
                <a:sym typeface="Cabin"/>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138" name="Google Shape;138;p33"/>
          <p:cNvSpPr txBox="1">
            <a:spLocks noGrp="1"/>
          </p:cNvSpPr>
          <p:nvPr>
            <p:ph type="subTitle" idx="1"/>
          </p:nvPr>
        </p:nvSpPr>
        <p:spPr>
          <a:xfrm>
            <a:off x="457200" y="3740375"/>
            <a:ext cx="8229600" cy="164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bin"/>
              <a:buNone/>
              <a:defRPr sz="1800">
                <a:latin typeface="Cabin"/>
                <a:ea typeface="Cabin"/>
                <a:cs typeface="Cabin"/>
                <a:sym typeface="Cabi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 name="Google Shape;139;p33"/>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Open Sans"/>
                <a:ea typeface="Open Sans"/>
                <a:cs typeface="Open Sans"/>
                <a:sym typeface="Open Sans"/>
              </a:defRPr>
            </a:lvl9pPr>
          </a:lstStyle>
          <a:p>
            <a:endParaRPr/>
          </a:p>
        </p:txBody>
      </p:sp>
      <p:sp>
        <p:nvSpPr>
          <p:cNvPr id="140" name="Google Shape;140;p33"/>
          <p:cNvSpPr txBox="1">
            <a:spLocks noGrp="1"/>
          </p:cNvSpPr>
          <p:nvPr>
            <p:ph type="subTitle" idx="3"/>
          </p:nvPr>
        </p:nvSpPr>
        <p:spPr>
          <a:xfrm>
            <a:off x="457200" y="106750"/>
            <a:ext cx="38862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41" name="Google Shape;141;p33"/>
          <p:cNvSpPr txBox="1">
            <a:spLocks noGrp="1"/>
          </p:cNvSpPr>
          <p:nvPr>
            <p:ph type="subTitle" idx="4"/>
          </p:nvPr>
        </p:nvSpPr>
        <p:spPr>
          <a:xfrm>
            <a:off x="4622900" y="106750"/>
            <a:ext cx="40638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
        <p:cNvGrpSpPr/>
        <p:nvPr/>
      </p:nvGrpSpPr>
      <p:grpSpPr>
        <a:xfrm>
          <a:off x="0" y="0"/>
          <a:ext cx="0" cy="0"/>
          <a:chOff x="0" y="0"/>
          <a:chExt cx="0" cy="0"/>
        </a:xfrm>
      </p:grpSpPr>
      <p:sp>
        <p:nvSpPr>
          <p:cNvPr id="143" name="Google Shape;143;p34"/>
          <p:cNvSpPr txBox="1">
            <a:spLocks noGrp="1"/>
          </p:cNvSpPr>
          <p:nvPr>
            <p:ph type="body" idx="1"/>
          </p:nvPr>
        </p:nvSpPr>
        <p:spPr>
          <a:xfrm>
            <a:off x="457200" y="5640775"/>
            <a:ext cx="58533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Font typeface="Cabin"/>
              <a:buNone/>
              <a:defRPr sz="1800">
                <a:latin typeface="Cabin"/>
                <a:ea typeface="Cabin"/>
                <a:cs typeface="Cabin"/>
                <a:sym typeface="Cabin"/>
              </a:defRPr>
            </a:lvl1pPr>
          </a:lstStyle>
          <a:p>
            <a:endParaRPr/>
          </a:p>
        </p:txBody>
      </p:sp>
      <p:sp>
        <p:nvSpPr>
          <p:cNvPr id="144" name="Google Shape;144;p34"/>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FFFFFF"/>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Boogaloo"/>
                <a:ea typeface="Boogaloo"/>
                <a:cs typeface="Boogaloo"/>
                <a:sym typeface="Boogaloo"/>
              </a:defRPr>
            </a:lvl9pPr>
          </a:lstStyle>
          <a:p>
            <a:endParaRPr/>
          </a:p>
        </p:txBody>
      </p:sp>
      <p:sp>
        <p:nvSpPr>
          <p:cNvPr id="145" name="Google Shape;145;p34"/>
          <p:cNvSpPr txBox="1">
            <a:spLocks noGrp="1"/>
          </p:cNvSpPr>
          <p:nvPr>
            <p:ph type="subTitle" idx="2"/>
          </p:nvPr>
        </p:nvSpPr>
        <p:spPr>
          <a:xfrm>
            <a:off x="457200" y="106750"/>
            <a:ext cx="3513900" cy="4584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3600"/>
              <a:buNone/>
              <a:defRPr sz="1500" b="0"/>
            </a:lvl1pPr>
            <a:lvl2pPr lvl="1" algn="l" rtl="0">
              <a:lnSpc>
                <a:spcPct val="115000"/>
              </a:lnSpc>
              <a:spcBef>
                <a:spcPts val="1600"/>
              </a:spcBef>
              <a:spcAft>
                <a:spcPts val="0"/>
              </a:spcAft>
              <a:buSzPts val="3200"/>
              <a:buNone/>
              <a:defRPr/>
            </a:lvl2pPr>
            <a:lvl3pPr lvl="2" algn="l" rtl="0">
              <a:lnSpc>
                <a:spcPct val="115000"/>
              </a:lnSpc>
              <a:spcBef>
                <a:spcPts val="1600"/>
              </a:spcBef>
              <a:spcAft>
                <a:spcPts val="0"/>
              </a:spcAft>
              <a:buSzPts val="2400"/>
              <a:buNone/>
              <a:defRPr/>
            </a:lvl3pPr>
            <a:lvl4pPr lvl="3" algn="l" rtl="0">
              <a:lnSpc>
                <a:spcPct val="115000"/>
              </a:lnSpc>
              <a:spcBef>
                <a:spcPts val="1600"/>
              </a:spcBef>
              <a:spcAft>
                <a:spcPts val="0"/>
              </a:spcAft>
              <a:buSzPts val="2400"/>
              <a:buNone/>
              <a:defRPr/>
            </a:lvl4pPr>
            <a:lvl5pPr lvl="4" algn="l" rtl="0">
              <a:lnSpc>
                <a:spcPct val="115000"/>
              </a:lnSpc>
              <a:spcBef>
                <a:spcPts val="1600"/>
              </a:spcBef>
              <a:spcAft>
                <a:spcPts val="0"/>
              </a:spcAft>
              <a:buSzPts val="18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46" name="Google Shape;146;p34"/>
          <p:cNvSpPr txBox="1">
            <a:spLocks noGrp="1"/>
          </p:cNvSpPr>
          <p:nvPr>
            <p:ph type="subTitle" idx="3"/>
          </p:nvPr>
        </p:nvSpPr>
        <p:spPr>
          <a:xfrm>
            <a:off x="4639825" y="106750"/>
            <a:ext cx="4047000" cy="4584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1500" b="0"/>
            </a:lvl1pPr>
            <a:lvl2pPr lvl="1" algn="r" rtl="0">
              <a:lnSpc>
                <a:spcPct val="115000"/>
              </a:lnSpc>
              <a:spcBef>
                <a:spcPts val="1600"/>
              </a:spcBef>
              <a:spcAft>
                <a:spcPts val="0"/>
              </a:spcAft>
              <a:buSzPts val="3200"/>
              <a:buNone/>
              <a:defRPr/>
            </a:lvl2pPr>
            <a:lvl3pPr lvl="2" algn="r" rtl="0">
              <a:lnSpc>
                <a:spcPct val="115000"/>
              </a:lnSpc>
              <a:spcBef>
                <a:spcPts val="1600"/>
              </a:spcBef>
              <a:spcAft>
                <a:spcPts val="0"/>
              </a:spcAft>
              <a:buSzPts val="2400"/>
              <a:buNone/>
              <a:defRPr/>
            </a:lvl3pPr>
            <a:lvl4pPr lvl="3" algn="r" rtl="0">
              <a:lnSpc>
                <a:spcPct val="115000"/>
              </a:lnSpc>
              <a:spcBef>
                <a:spcPts val="1600"/>
              </a:spcBef>
              <a:spcAft>
                <a:spcPts val="0"/>
              </a:spcAft>
              <a:buSzPts val="2400"/>
              <a:buNone/>
              <a:defRPr/>
            </a:lvl4pPr>
            <a:lvl5pPr lvl="4" algn="r" rtl="0">
              <a:lnSpc>
                <a:spcPct val="115000"/>
              </a:lnSpc>
              <a:spcBef>
                <a:spcPts val="1600"/>
              </a:spcBef>
              <a:spcAft>
                <a:spcPts val="0"/>
              </a:spcAft>
              <a:buSzPts val="1800"/>
              <a:buNone/>
              <a:defRPr/>
            </a:lvl5pPr>
            <a:lvl6pPr lvl="5" algn="r" rtl="0">
              <a:lnSpc>
                <a:spcPct val="115000"/>
              </a:lnSpc>
              <a:spcBef>
                <a:spcPts val="1600"/>
              </a:spcBef>
              <a:spcAft>
                <a:spcPts val="0"/>
              </a:spcAft>
              <a:buSzPts val="1400"/>
              <a:buNone/>
              <a:defRPr/>
            </a:lvl6pPr>
            <a:lvl7pPr lvl="6" algn="r" rtl="0">
              <a:lnSpc>
                <a:spcPct val="115000"/>
              </a:lnSpc>
              <a:spcBef>
                <a:spcPts val="1600"/>
              </a:spcBef>
              <a:spcAft>
                <a:spcPts val="0"/>
              </a:spcAft>
              <a:buSzPts val="1400"/>
              <a:buNone/>
              <a:defRPr/>
            </a:lvl7pPr>
            <a:lvl8pPr lvl="7" algn="r" rtl="0">
              <a:lnSpc>
                <a:spcPct val="115000"/>
              </a:lnSpc>
              <a:spcBef>
                <a:spcPts val="1600"/>
              </a:spcBef>
              <a:spcAft>
                <a:spcPts val="0"/>
              </a:spcAft>
              <a:buSzPts val="1400"/>
              <a:buNone/>
              <a:defRPr/>
            </a:lvl8pPr>
            <a:lvl9pPr lvl="8" algn="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FFFFFF"/>
        </a:solidFill>
        <a:effectLst/>
      </p:bgPr>
    </p:bg>
    <p:spTree>
      <p:nvGrpSpPr>
        <p:cNvPr id="1" name="Shape 14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b="1">
                <a:latin typeface="Open Sans"/>
                <a:ea typeface="Open Sans"/>
                <a:cs typeface="Open Sans"/>
                <a:sym typeface="Open Sans"/>
              </a:defRPr>
            </a:lvl2pPr>
            <a:lvl3pPr lvl="2" rtl="0">
              <a:spcBef>
                <a:spcPts val="0"/>
              </a:spcBef>
              <a:spcAft>
                <a:spcPts val="0"/>
              </a:spcAft>
              <a:buNone/>
              <a:defRPr b="1">
                <a:latin typeface="Open Sans"/>
                <a:ea typeface="Open Sans"/>
                <a:cs typeface="Open Sans"/>
                <a:sym typeface="Open Sans"/>
              </a:defRPr>
            </a:lvl3pPr>
            <a:lvl4pPr lvl="3" rtl="0">
              <a:spcBef>
                <a:spcPts val="0"/>
              </a:spcBef>
              <a:spcAft>
                <a:spcPts val="0"/>
              </a:spcAft>
              <a:buNone/>
              <a:defRPr b="1">
                <a:latin typeface="Open Sans"/>
                <a:ea typeface="Open Sans"/>
                <a:cs typeface="Open Sans"/>
                <a:sym typeface="Open Sans"/>
              </a:defRPr>
            </a:lvl4pPr>
            <a:lvl5pPr lvl="4" rtl="0">
              <a:spcBef>
                <a:spcPts val="0"/>
              </a:spcBef>
              <a:spcAft>
                <a:spcPts val="0"/>
              </a:spcAft>
              <a:buNone/>
              <a:defRPr b="1">
                <a:latin typeface="Open Sans"/>
                <a:ea typeface="Open Sans"/>
                <a:cs typeface="Open Sans"/>
                <a:sym typeface="Open Sans"/>
              </a:defRPr>
            </a:lvl5pPr>
            <a:lvl6pPr lvl="5" rtl="0">
              <a:spcBef>
                <a:spcPts val="0"/>
              </a:spcBef>
              <a:spcAft>
                <a:spcPts val="0"/>
              </a:spcAft>
              <a:buNone/>
              <a:defRPr b="1">
                <a:latin typeface="Open Sans"/>
                <a:ea typeface="Open Sans"/>
                <a:cs typeface="Open Sans"/>
                <a:sym typeface="Open Sans"/>
              </a:defRPr>
            </a:lvl6pPr>
            <a:lvl7pPr lvl="6" rtl="0">
              <a:spcBef>
                <a:spcPts val="0"/>
              </a:spcBef>
              <a:spcAft>
                <a:spcPts val="0"/>
              </a:spcAft>
              <a:buNone/>
              <a:defRPr b="1">
                <a:latin typeface="Open Sans"/>
                <a:ea typeface="Open Sans"/>
                <a:cs typeface="Open Sans"/>
                <a:sym typeface="Open Sans"/>
              </a:defRPr>
            </a:lvl7pPr>
            <a:lvl8pPr lvl="7" rtl="0">
              <a:spcBef>
                <a:spcPts val="0"/>
              </a:spcBef>
              <a:spcAft>
                <a:spcPts val="0"/>
              </a:spcAft>
              <a:buNone/>
              <a:defRPr b="1">
                <a:latin typeface="Open Sans"/>
                <a:ea typeface="Open Sans"/>
                <a:cs typeface="Open Sans"/>
                <a:sym typeface="Open Sans"/>
              </a:defRPr>
            </a:lvl8pPr>
            <a:lvl9pPr lvl="8" rtl="0">
              <a:spcBef>
                <a:spcPts val="0"/>
              </a:spcBef>
              <a:spcAft>
                <a:spcPts val="0"/>
              </a:spcAft>
              <a:buNone/>
              <a:defRPr b="1">
                <a:latin typeface="Open Sans"/>
                <a:ea typeface="Open Sans"/>
                <a:cs typeface="Open Sans"/>
                <a:sym typeface="Open Sans"/>
              </a:defRPr>
            </a:lvl9pPr>
          </a:lstStyle>
          <a:p>
            <a:endParaRPr/>
          </a:p>
        </p:txBody>
      </p:sp>
      <p:sp>
        <p:nvSpPr>
          <p:cNvPr id="25" name="Google Shape;25;p5"/>
          <p:cNvSpPr txBox="1">
            <a:spLocks noGrp="1"/>
          </p:cNvSpPr>
          <p:nvPr>
            <p:ph type="subTitle" idx="1"/>
          </p:nvPr>
        </p:nvSpPr>
        <p:spPr>
          <a:xfrm>
            <a:off x="457200" y="106750"/>
            <a:ext cx="43773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6" name="Google Shape;26;p5"/>
          <p:cNvSpPr txBox="1">
            <a:spLocks noGrp="1"/>
          </p:cNvSpPr>
          <p:nvPr>
            <p:ph type="subTitle" idx="2"/>
          </p:nvPr>
        </p:nvSpPr>
        <p:spPr>
          <a:xfrm>
            <a:off x="4876900" y="106750"/>
            <a:ext cx="38100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57200" y="1644225"/>
            <a:ext cx="3853500" cy="19764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304852"/>
              </a:buClr>
              <a:buSzPts val="2400"/>
              <a:buFont typeface="Cabin"/>
              <a:buChar char="●"/>
              <a:defRPr sz="2400">
                <a:solidFill>
                  <a:srgbClr val="304852"/>
                </a:solidFill>
                <a:latin typeface="Cabin"/>
                <a:ea typeface="Cabin"/>
                <a:cs typeface="Cabin"/>
                <a:sym typeface="Cabin"/>
              </a:defRPr>
            </a:lvl1pPr>
            <a:lvl2pPr lvl="1" algn="ctr" rtl="0">
              <a:spcBef>
                <a:spcPts val="0"/>
              </a:spcBef>
              <a:spcAft>
                <a:spcPts val="0"/>
              </a:spcAft>
              <a:buSzPts val="4200"/>
              <a:buChar char="○"/>
              <a:defRPr sz="4200"/>
            </a:lvl2pPr>
            <a:lvl3pPr lvl="2" algn="ctr" rtl="0">
              <a:spcBef>
                <a:spcPts val="0"/>
              </a:spcBef>
              <a:spcAft>
                <a:spcPts val="0"/>
              </a:spcAft>
              <a:buSzPts val="4200"/>
              <a:buChar char="■"/>
              <a:defRPr sz="4200"/>
            </a:lvl3pPr>
            <a:lvl4pPr lvl="3" algn="ctr" rtl="0">
              <a:spcBef>
                <a:spcPts val="0"/>
              </a:spcBef>
              <a:spcAft>
                <a:spcPts val="0"/>
              </a:spcAft>
              <a:buSzPts val="4200"/>
              <a:buChar char="●"/>
              <a:defRPr sz="4200"/>
            </a:lvl4pPr>
            <a:lvl5pPr lvl="4" algn="ctr" rtl="0">
              <a:spcBef>
                <a:spcPts val="0"/>
              </a:spcBef>
              <a:spcAft>
                <a:spcPts val="0"/>
              </a:spcAft>
              <a:buSzPts val="4200"/>
              <a:buChar char="○"/>
              <a:defRPr sz="4200"/>
            </a:lvl5pPr>
            <a:lvl6pPr lvl="5" algn="ctr" rtl="0">
              <a:spcBef>
                <a:spcPts val="0"/>
              </a:spcBef>
              <a:spcAft>
                <a:spcPts val="0"/>
              </a:spcAft>
              <a:buSzPts val="4200"/>
              <a:buChar char="■"/>
              <a:defRPr sz="4200"/>
            </a:lvl6pPr>
            <a:lvl7pPr lvl="6" algn="ctr" rtl="0">
              <a:spcBef>
                <a:spcPts val="0"/>
              </a:spcBef>
              <a:spcAft>
                <a:spcPts val="0"/>
              </a:spcAft>
              <a:buSzPts val="4200"/>
              <a:buChar char="●"/>
              <a:defRPr sz="4200"/>
            </a:lvl7pPr>
            <a:lvl8pPr lvl="7" algn="ctr" rtl="0">
              <a:spcBef>
                <a:spcPts val="0"/>
              </a:spcBef>
              <a:spcAft>
                <a:spcPts val="0"/>
              </a:spcAft>
              <a:buSzPts val="4200"/>
              <a:buChar char="○"/>
              <a:defRPr sz="4200"/>
            </a:lvl8pPr>
            <a:lvl9pPr lvl="8" algn="ctr" rtl="0">
              <a:spcBef>
                <a:spcPts val="0"/>
              </a:spcBef>
              <a:spcAft>
                <a:spcPts val="0"/>
              </a:spcAft>
              <a:buSzPts val="4200"/>
              <a:buChar char="■"/>
              <a:defRPr sz="4200"/>
            </a:lvl9pPr>
          </a:lstStyle>
          <a:p>
            <a:endParaRPr/>
          </a:p>
        </p:txBody>
      </p:sp>
      <p:sp>
        <p:nvSpPr>
          <p:cNvPr id="29" name="Google Shape;29;p6"/>
          <p:cNvSpPr txBox="1">
            <a:spLocks noGrp="1"/>
          </p:cNvSpPr>
          <p:nvPr>
            <p:ph type="subTitle" idx="1"/>
          </p:nvPr>
        </p:nvSpPr>
        <p:spPr>
          <a:xfrm>
            <a:off x="457275" y="3737425"/>
            <a:ext cx="38535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bin"/>
              <a:buNone/>
              <a:defRPr sz="1800">
                <a:latin typeface="Cabin"/>
                <a:ea typeface="Cabin"/>
                <a:cs typeface="Cabin"/>
                <a:sym typeface="Cabi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 name="Google Shape;30;p6"/>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a:latin typeface="Boogaloo"/>
                <a:ea typeface="Boogaloo"/>
                <a:cs typeface="Boogaloo"/>
                <a:sym typeface="Boogaloo"/>
              </a:defRPr>
            </a:lvl2pPr>
            <a:lvl3pPr lvl="2" rtl="0">
              <a:spcBef>
                <a:spcPts val="0"/>
              </a:spcBef>
              <a:spcAft>
                <a:spcPts val="0"/>
              </a:spcAft>
              <a:buNone/>
              <a:defRPr>
                <a:latin typeface="Boogaloo"/>
                <a:ea typeface="Boogaloo"/>
                <a:cs typeface="Boogaloo"/>
                <a:sym typeface="Boogaloo"/>
              </a:defRPr>
            </a:lvl3pPr>
            <a:lvl4pPr lvl="3" rtl="0">
              <a:spcBef>
                <a:spcPts val="0"/>
              </a:spcBef>
              <a:spcAft>
                <a:spcPts val="0"/>
              </a:spcAft>
              <a:buNone/>
              <a:defRPr>
                <a:latin typeface="Boogaloo"/>
                <a:ea typeface="Boogaloo"/>
                <a:cs typeface="Boogaloo"/>
                <a:sym typeface="Boogaloo"/>
              </a:defRPr>
            </a:lvl4pPr>
            <a:lvl5pPr lvl="4" rtl="0">
              <a:spcBef>
                <a:spcPts val="0"/>
              </a:spcBef>
              <a:spcAft>
                <a:spcPts val="0"/>
              </a:spcAft>
              <a:buNone/>
              <a:defRPr>
                <a:latin typeface="Boogaloo"/>
                <a:ea typeface="Boogaloo"/>
                <a:cs typeface="Boogaloo"/>
                <a:sym typeface="Boogaloo"/>
              </a:defRPr>
            </a:lvl5pPr>
            <a:lvl6pPr lvl="5" rtl="0">
              <a:spcBef>
                <a:spcPts val="0"/>
              </a:spcBef>
              <a:spcAft>
                <a:spcPts val="0"/>
              </a:spcAft>
              <a:buNone/>
              <a:defRPr>
                <a:latin typeface="Boogaloo"/>
                <a:ea typeface="Boogaloo"/>
                <a:cs typeface="Boogaloo"/>
                <a:sym typeface="Boogaloo"/>
              </a:defRPr>
            </a:lvl6pPr>
            <a:lvl7pPr lvl="6" rtl="0">
              <a:spcBef>
                <a:spcPts val="0"/>
              </a:spcBef>
              <a:spcAft>
                <a:spcPts val="0"/>
              </a:spcAft>
              <a:buNone/>
              <a:defRPr>
                <a:latin typeface="Boogaloo"/>
                <a:ea typeface="Boogaloo"/>
                <a:cs typeface="Boogaloo"/>
                <a:sym typeface="Boogaloo"/>
              </a:defRPr>
            </a:lvl7pPr>
            <a:lvl8pPr lvl="7" rtl="0">
              <a:spcBef>
                <a:spcPts val="0"/>
              </a:spcBef>
              <a:spcAft>
                <a:spcPts val="0"/>
              </a:spcAft>
              <a:buNone/>
              <a:defRPr>
                <a:latin typeface="Boogaloo"/>
                <a:ea typeface="Boogaloo"/>
                <a:cs typeface="Boogaloo"/>
                <a:sym typeface="Boogaloo"/>
              </a:defRPr>
            </a:lvl8pPr>
            <a:lvl9pPr lvl="8" rtl="0">
              <a:spcBef>
                <a:spcPts val="0"/>
              </a:spcBef>
              <a:spcAft>
                <a:spcPts val="0"/>
              </a:spcAft>
              <a:buNone/>
              <a:defRPr>
                <a:latin typeface="Boogaloo"/>
                <a:ea typeface="Boogaloo"/>
                <a:cs typeface="Boogaloo"/>
                <a:sym typeface="Boogaloo"/>
              </a:defRPr>
            </a:lvl9pPr>
          </a:lstStyle>
          <a:p>
            <a:endParaRPr/>
          </a:p>
        </p:txBody>
      </p:sp>
      <p:sp>
        <p:nvSpPr>
          <p:cNvPr id="31" name="Google Shape;31;p6"/>
          <p:cNvSpPr txBox="1">
            <a:spLocks noGrp="1"/>
          </p:cNvSpPr>
          <p:nvPr>
            <p:ph type="subTitle" idx="3"/>
          </p:nvPr>
        </p:nvSpPr>
        <p:spPr>
          <a:xfrm>
            <a:off x="457200" y="106750"/>
            <a:ext cx="42333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2" name="Google Shape;32;p6"/>
          <p:cNvSpPr txBox="1">
            <a:spLocks noGrp="1"/>
          </p:cNvSpPr>
          <p:nvPr>
            <p:ph type="subTitle" idx="4"/>
          </p:nvPr>
        </p:nvSpPr>
        <p:spPr>
          <a:xfrm>
            <a:off x="4690500" y="106750"/>
            <a:ext cx="39963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33" name="Google Shape;33;p6"/>
          <p:cNvSpPr txBox="1">
            <a:spLocks noGrp="1"/>
          </p:cNvSpPr>
          <p:nvPr>
            <p:ph type="body" idx="5"/>
          </p:nvPr>
        </p:nvSpPr>
        <p:spPr>
          <a:xfrm>
            <a:off x="4561900" y="1574475"/>
            <a:ext cx="4125000" cy="4662900"/>
          </a:xfrm>
          <a:prstGeom prst="rect">
            <a:avLst/>
          </a:prstGeom>
          <a:solidFill>
            <a:srgbClr val="EBF0F2"/>
          </a:solidFill>
          <a:ln w="9525" cap="flat" cmpd="sng">
            <a:solidFill>
              <a:srgbClr val="304852"/>
            </a:solidFill>
            <a:prstDash val="solid"/>
            <a:round/>
            <a:headEnd type="none" w="sm" len="sm"/>
            <a:tailEnd type="none" w="sm" len="sm"/>
          </a:ln>
        </p:spPr>
        <p:txBody>
          <a:bodyPr spcFirstLastPara="1" wrap="square" lIns="91425" tIns="91425" rIns="91425" bIns="91425" anchor="t" anchorCtr="0">
            <a:noAutofit/>
          </a:bodyPr>
          <a:lstStyle>
            <a:lvl1pPr marL="457200" lvl="0" indent="-457200" rtl="0">
              <a:spcBef>
                <a:spcPts val="0"/>
              </a:spcBef>
              <a:spcAft>
                <a:spcPts val="0"/>
              </a:spcAft>
              <a:buSzPts val="3600"/>
              <a:buChar char="●"/>
              <a:defRPr/>
            </a:lvl1pPr>
            <a:lvl2pPr marL="914400" lvl="1" indent="-431800" rtl="0">
              <a:spcBef>
                <a:spcPts val="1600"/>
              </a:spcBef>
              <a:spcAft>
                <a:spcPts val="0"/>
              </a:spcAft>
              <a:buSzPts val="32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42900" rtl="0">
              <a:spcBef>
                <a:spcPts val="1600"/>
              </a:spcBef>
              <a:spcAft>
                <a:spcPts val="0"/>
              </a:spcAft>
              <a:buSzPts val="18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eneral Content">
  <p:cSld name="SECTION_TITLE_AND_DESCRIPTION_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57200" y="1650950"/>
            <a:ext cx="8229600" cy="197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304852"/>
              </a:buClr>
              <a:buSzPts val="2400"/>
              <a:buFont typeface="Cabin"/>
              <a:buChar char="●"/>
              <a:defRPr sz="2400">
                <a:solidFill>
                  <a:srgbClr val="304852"/>
                </a:solidFill>
                <a:latin typeface="Cabin"/>
                <a:ea typeface="Cabin"/>
                <a:cs typeface="Cabin"/>
                <a:sym typeface="Cabin"/>
              </a:defRPr>
            </a:lvl1pPr>
            <a:lvl2pPr lvl="1" algn="ctr" rtl="0">
              <a:spcBef>
                <a:spcPts val="0"/>
              </a:spcBef>
              <a:spcAft>
                <a:spcPts val="0"/>
              </a:spcAft>
              <a:buSzPts val="4200"/>
              <a:buChar char="○"/>
              <a:defRPr sz="4200"/>
            </a:lvl2pPr>
            <a:lvl3pPr lvl="2" algn="ctr" rtl="0">
              <a:spcBef>
                <a:spcPts val="0"/>
              </a:spcBef>
              <a:spcAft>
                <a:spcPts val="0"/>
              </a:spcAft>
              <a:buSzPts val="4200"/>
              <a:buChar char="■"/>
              <a:defRPr sz="4200"/>
            </a:lvl3pPr>
            <a:lvl4pPr lvl="3" algn="ctr" rtl="0">
              <a:spcBef>
                <a:spcPts val="0"/>
              </a:spcBef>
              <a:spcAft>
                <a:spcPts val="0"/>
              </a:spcAft>
              <a:buSzPts val="4200"/>
              <a:buChar char="●"/>
              <a:defRPr sz="4200"/>
            </a:lvl4pPr>
            <a:lvl5pPr lvl="4" algn="ctr" rtl="0">
              <a:spcBef>
                <a:spcPts val="0"/>
              </a:spcBef>
              <a:spcAft>
                <a:spcPts val="0"/>
              </a:spcAft>
              <a:buSzPts val="4200"/>
              <a:buChar char="○"/>
              <a:defRPr sz="4200"/>
            </a:lvl5pPr>
            <a:lvl6pPr lvl="5" algn="ctr" rtl="0">
              <a:spcBef>
                <a:spcPts val="0"/>
              </a:spcBef>
              <a:spcAft>
                <a:spcPts val="0"/>
              </a:spcAft>
              <a:buSzPts val="4200"/>
              <a:buChar char="■"/>
              <a:defRPr sz="4200"/>
            </a:lvl6pPr>
            <a:lvl7pPr lvl="6" algn="ctr" rtl="0">
              <a:spcBef>
                <a:spcPts val="0"/>
              </a:spcBef>
              <a:spcAft>
                <a:spcPts val="0"/>
              </a:spcAft>
              <a:buSzPts val="4200"/>
              <a:buChar char="●"/>
              <a:defRPr sz="4200"/>
            </a:lvl7pPr>
            <a:lvl8pPr lvl="7" algn="ctr" rtl="0">
              <a:spcBef>
                <a:spcPts val="0"/>
              </a:spcBef>
              <a:spcAft>
                <a:spcPts val="0"/>
              </a:spcAft>
              <a:buSzPts val="4200"/>
              <a:buChar char="○"/>
              <a:defRPr sz="4200"/>
            </a:lvl8pPr>
            <a:lvl9pPr lvl="8" algn="ctr" rtl="0">
              <a:spcBef>
                <a:spcPts val="0"/>
              </a:spcBef>
              <a:spcAft>
                <a:spcPts val="0"/>
              </a:spcAft>
              <a:buSzPts val="4200"/>
              <a:buChar char="■"/>
              <a:defRPr sz="4200"/>
            </a:lvl9pPr>
          </a:lstStyle>
          <a:p>
            <a:endParaRPr/>
          </a:p>
        </p:txBody>
      </p:sp>
      <p:sp>
        <p:nvSpPr>
          <p:cNvPr id="36" name="Google Shape;36;p7"/>
          <p:cNvSpPr txBox="1">
            <a:spLocks noGrp="1"/>
          </p:cNvSpPr>
          <p:nvPr>
            <p:ph type="subTitle" idx="1"/>
          </p:nvPr>
        </p:nvSpPr>
        <p:spPr>
          <a:xfrm>
            <a:off x="457200" y="3740375"/>
            <a:ext cx="8229600" cy="16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bin"/>
              <a:buNone/>
              <a:defRPr sz="1800">
                <a:latin typeface="Cabin"/>
                <a:ea typeface="Cabin"/>
                <a:cs typeface="Cabin"/>
                <a:sym typeface="Cabi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 name="Google Shape;37;p7"/>
          <p:cNvSpPr txBox="1">
            <a:spLocks noGrp="1"/>
          </p:cNvSpPr>
          <p:nvPr>
            <p:ph type="title" idx="2"/>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b="1">
                <a:latin typeface="Open Sans"/>
                <a:ea typeface="Open Sans"/>
                <a:cs typeface="Open Sans"/>
                <a:sym typeface="Open Sans"/>
              </a:defRPr>
            </a:lvl2pPr>
            <a:lvl3pPr lvl="2" rtl="0">
              <a:spcBef>
                <a:spcPts val="0"/>
              </a:spcBef>
              <a:spcAft>
                <a:spcPts val="0"/>
              </a:spcAft>
              <a:buNone/>
              <a:defRPr b="1">
                <a:latin typeface="Open Sans"/>
                <a:ea typeface="Open Sans"/>
                <a:cs typeface="Open Sans"/>
                <a:sym typeface="Open Sans"/>
              </a:defRPr>
            </a:lvl3pPr>
            <a:lvl4pPr lvl="3" rtl="0">
              <a:spcBef>
                <a:spcPts val="0"/>
              </a:spcBef>
              <a:spcAft>
                <a:spcPts val="0"/>
              </a:spcAft>
              <a:buNone/>
              <a:defRPr b="1">
                <a:latin typeface="Open Sans"/>
                <a:ea typeface="Open Sans"/>
                <a:cs typeface="Open Sans"/>
                <a:sym typeface="Open Sans"/>
              </a:defRPr>
            </a:lvl4pPr>
            <a:lvl5pPr lvl="4" rtl="0">
              <a:spcBef>
                <a:spcPts val="0"/>
              </a:spcBef>
              <a:spcAft>
                <a:spcPts val="0"/>
              </a:spcAft>
              <a:buNone/>
              <a:defRPr b="1">
                <a:latin typeface="Open Sans"/>
                <a:ea typeface="Open Sans"/>
                <a:cs typeface="Open Sans"/>
                <a:sym typeface="Open Sans"/>
              </a:defRPr>
            </a:lvl5pPr>
            <a:lvl6pPr lvl="5" rtl="0">
              <a:spcBef>
                <a:spcPts val="0"/>
              </a:spcBef>
              <a:spcAft>
                <a:spcPts val="0"/>
              </a:spcAft>
              <a:buNone/>
              <a:defRPr b="1">
                <a:latin typeface="Open Sans"/>
                <a:ea typeface="Open Sans"/>
                <a:cs typeface="Open Sans"/>
                <a:sym typeface="Open Sans"/>
              </a:defRPr>
            </a:lvl6pPr>
            <a:lvl7pPr lvl="6" rtl="0">
              <a:spcBef>
                <a:spcPts val="0"/>
              </a:spcBef>
              <a:spcAft>
                <a:spcPts val="0"/>
              </a:spcAft>
              <a:buNone/>
              <a:defRPr b="1">
                <a:latin typeface="Open Sans"/>
                <a:ea typeface="Open Sans"/>
                <a:cs typeface="Open Sans"/>
                <a:sym typeface="Open Sans"/>
              </a:defRPr>
            </a:lvl7pPr>
            <a:lvl8pPr lvl="7" rtl="0">
              <a:spcBef>
                <a:spcPts val="0"/>
              </a:spcBef>
              <a:spcAft>
                <a:spcPts val="0"/>
              </a:spcAft>
              <a:buNone/>
              <a:defRPr b="1">
                <a:latin typeface="Open Sans"/>
                <a:ea typeface="Open Sans"/>
                <a:cs typeface="Open Sans"/>
                <a:sym typeface="Open Sans"/>
              </a:defRPr>
            </a:lvl8pPr>
            <a:lvl9pPr lvl="8" rtl="0">
              <a:spcBef>
                <a:spcPts val="0"/>
              </a:spcBef>
              <a:spcAft>
                <a:spcPts val="0"/>
              </a:spcAft>
              <a:buNone/>
              <a:defRPr b="1">
                <a:latin typeface="Open Sans"/>
                <a:ea typeface="Open Sans"/>
                <a:cs typeface="Open Sans"/>
                <a:sym typeface="Open Sans"/>
              </a:defRPr>
            </a:lvl9pPr>
          </a:lstStyle>
          <a:p>
            <a:endParaRPr/>
          </a:p>
        </p:txBody>
      </p:sp>
      <p:sp>
        <p:nvSpPr>
          <p:cNvPr id="38" name="Google Shape;38;p7"/>
          <p:cNvSpPr txBox="1">
            <a:spLocks noGrp="1"/>
          </p:cNvSpPr>
          <p:nvPr>
            <p:ph type="subTitle" idx="3"/>
          </p:nvPr>
        </p:nvSpPr>
        <p:spPr>
          <a:xfrm>
            <a:off x="457200" y="106750"/>
            <a:ext cx="38862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9" name="Google Shape;39;p7"/>
          <p:cNvSpPr txBox="1">
            <a:spLocks noGrp="1"/>
          </p:cNvSpPr>
          <p:nvPr>
            <p:ph type="subTitle" idx="4"/>
          </p:nvPr>
        </p:nvSpPr>
        <p:spPr>
          <a:xfrm>
            <a:off x="4622900" y="106750"/>
            <a:ext cx="40638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8"/>
          <p:cNvSpPr txBox="1">
            <a:spLocks noGrp="1"/>
          </p:cNvSpPr>
          <p:nvPr>
            <p:ph type="body" idx="1"/>
          </p:nvPr>
        </p:nvSpPr>
        <p:spPr>
          <a:xfrm>
            <a:off x="457200" y="5640775"/>
            <a:ext cx="58533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Font typeface="Cabin"/>
              <a:buNone/>
              <a:defRPr sz="1800">
                <a:latin typeface="Cabin"/>
                <a:ea typeface="Cabin"/>
                <a:cs typeface="Cabin"/>
                <a:sym typeface="Cabin"/>
              </a:defRPr>
            </a:lvl1pPr>
          </a:lstStyle>
          <a:p>
            <a:endParaRPr/>
          </a:p>
        </p:txBody>
      </p:sp>
      <p:sp>
        <p:nvSpPr>
          <p:cNvPr id="42" name="Google Shape;42;p8"/>
          <p:cNvSpPr txBox="1">
            <a:spLocks noGrp="1"/>
          </p:cNvSpPr>
          <p:nvPr>
            <p:ph type="title"/>
          </p:nvPr>
        </p:nvSpPr>
        <p:spPr>
          <a:xfrm>
            <a:off x="457200" y="548650"/>
            <a:ext cx="8229600" cy="685800"/>
          </a:xfrm>
          <a:prstGeom prst="rect">
            <a:avLst/>
          </a:prstGeom>
          <a:solidFill>
            <a:srgbClr val="27697B"/>
          </a:solidFill>
          <a:ln>
            <a:noFill/>
          </a:ln>
        </p:spPr>
        <p:txBody>
          <a:bodyPr spcFirstLastPara="1" wrap="square" lIns="91425" tIns="91425" rIns="91425" bIns="91425" anchor="t" anchorCtr="0">
            <a:noAutofit/>
          </a:bodyPr>
          <a:lstStyle>
            <a:lvl1pPr lvl="0" rtl="0">
              <a:spcBef>
                <a:spcPts val="0"/>
              </a:spcBef>
              <a:spcAft>
                <a:spcPts val="0"/>
              </a:spcAft>
              <a:buNone/>
              <a:defRPr sz="2800" b="1">
                <a:solidFill>
                  <a:srgbClr val="FFFFFF"/>
                </a:solidFill>
                <a:latin typeface="Open Sans"/>
                <a:ea typeface="Open Sans"/>
                <a:cs typeface="Open Sans"/>
                <a:sym typeface="Open Sans"/>
              </a:defRPr>
            </a:lvl1pPr>
            <a:lvl2pPr lvl="1" rtl="0">
              <a:spcBef>
                <a:spcPts val="0"/>
              </a:spcBef>
              <a:spcAft>
                <a:spcPts val="0"/>
              </a:spcAft>
              <a:buNone/>
              <a:defRPr>
                <a:latin typeface="Boogaloo"/>
                <a:ea typeface="Boogaloo"/>
                <a:cs typeface="Boogaloo"/>
                <a:sym typeface="Boogaloo"/>
              </a:defRPr>
            </a:lvl2pPr>
            <a:lvl3pPr lvl="2" rtl="0">
              <a:spcBef>
                <a:spcPts val="0"/>
              </a:spcBef>
              <a:spcAft>
                <a:spcPts val="0"/>
              </a:spcAft>
              <a:buNone/>
              <a:defRPr>
                <a:latin typeface="Boogaloo"/>
                <a:ea typeface="Boogaloo"/>
                <a:cs typeface="Boogaloo"/>
                <a:sym typeface="Boogaloo"/>
              </a:defRPr>
            </a:lvl3pPr>
            <a:lvl4pPr lvl="3" rtl="0">
              <a:spcBef>
                <a:spcPts val="0"/>
              </a:spcBef>
              <a:spcAft>
                <a:spcPts val="0"/>
              </a:spcAft>
              <a:buNone/>
              <a:defRPr>
                <a:latin typeface="Boogaloo"/>
                <a:ea typeface="Boogaloo"/>
                <a:cs typeface="Boogaloo"/>
                <a:sym typeface="Boogaloo"/>
              </a:defRPr>
            </a:lvl4pPr>
            <a:lvl5pPr lvl="4" rtl="0">
              <a:spcBef>
                <a:spcPts val="0"/>
              </a:spcBef>
              <a:spcAft>
                <a:spcPts val="0"/>
              </a:spcAft>
              <a:buNone/>
              <a:defRPr>
                <a:latin typeface="Boogaloo"/>
                <a:ea typeface="Boogaloo"/>
                <a:cs typeface="Boogaloo"/>
                <a:sym typeface="Boogaloo"/>
              </a:defRPr>
            </a:lvl5pPr>
            <a:lvl6pPr lvl="5" rtl="0">
              <a:spcBef>
                <a:spcPts val="0"/>
              </a:spcBef>
              <a:spcAft>
                <a:spcPts val="0"/>
              </a:spcAft>
              <a:buNone/>
              <a:defRPr>
                <a:latin typeface="Boogaloo"/>
                <a:ea typeface="Boogaloo"/>
                <a:cs typeface="Boogaloo"/>
                <a:sym typeface="Boogaloo"/>
              </a:defRPr>
            </a:lvl6pPr>
            <a:lvl7pPr lvl="6" rtl="0">
              <a:spcBef>
                <a:spcPts val="0"/>
              </a:spcBef>
              <a:spcAft>
                <a:spcPts val="0"/>
              </a:spcAft>
              <a:buNone/>
              <a:defRPr>
                <a:latin typeface="Boogaloo"/>
                <a:ea typeface="Boogaloo"/>
                <a:cs typeface="Boogaloo"/>
                <a:sym typeface="Boogaloo"/>
              </a:defRPr>
            </a:lvl7pPr>
            <a:lvl8pPr lvl="7" rtl="0">
              <a:spcBef>
                <a:spcPts val="0"/>
              </a:spcBef>
              <a:spcAft>
                <a:spcPts val="0"/>
              </a:spcAft>
              <a:buNone/>
              <a:defRPr>
                <a:latin typeface="Boogaloo"/>
                <a:ea typeface="Boogaloo"/>
                <a:cs typeface="Boogaloo"/>
                <a:sym typeface="Boogaloo"/>
              </a:defRPr>
            </a:lvl8pPr>
            <a:lvl9pPr lvl="8" rtl="0">
              <a:spcBef>
                <a:spcPts val="0"/>
              </a:spcBef>
              <a:spcAft>
                <a:spcPts val="0"/>
              </a:spcAft>
              <a:buNone/>
              <a:defRPr>
                <a:latin typeface="Boogaloo"/>
                <a:ea typeface="Boogaloo"/>
                <a:cs typeface="Boogaloo"/>
                <a:sym typeface="Boogaloo"/>
              </a:defRPr>
            </a:lvl9pPr>
          </a:lstStyle>
          <a:p>
            <a:endParaRPr/>
          </a:p>
        </p:txBody>
      </p:sp>
      <p:sp>
        <p:nvSpPr>
          <p:cNvPr id="43" name="Google Shape;43;p8"/>
          <p:cNvSpPr txBox="1">
            <a:spLocks noGrp="1"/>
          </p:cNvSpPr>
          <p:nvPr>
            <p:ph type="subTitle" idx="2"/>
          </p:nvPr>
        </p:nvSpPr>
        <p:spPr>
          <a:xfrm>
            <a:off x="457200" y="106750"/>
            <a:ext cx="3513900" cy="45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b="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4" name="Google Shape;44;p8"/>
          <p:cNvSpPr txBox="1">
            <a:spLocks noGrp="1"/>
          </p:cNvSpPr>
          <p:nvPr>
            <p:ph type="subTitle" idx="3"/>
          </p:nvPr>
        </p:nvSpPr>
        <p:spPr>
          <a:xfrm>
            <a:off x="4639825" y="106750"/>
            <a:ext cx="4047000" cy="45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500" b="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FFFFFF"/>
        </a:solidFill>
        <a:effectLst/>
      </p:bgPr>
    </p:bg>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433325" y="1536625"/>
            <a:ext cx="8399100" cy="4555200"/>
          </a:xfrm>
          <a:prstGeom prst="rect">
            <a:avLst/>
          </a:prstGeom>
          <a:noFill/>
          <a:ln>
            <a:noFill/>
          </a:ln>
        </p:spPr>
        <p:txBody>
          <a:bodyPr spcFirstLastPara="1" wrap="square" lIns="91425" tIns="91425" rIns="91425" bIns="91425" anchor="t" anchorCtr="0">
            <a:noAutofit/>
          </a:bodyPr>
          <a:lstStyle>
            <a:lvl1pPr marL="457200" lvl="0" indent="-457200" rtl="0">
              <a:lnSpc>
                <a:spcPct val="115000"/>
              </a:lnSpc>
              <a:spcBef>
                <a:spcPts val="0"/>
              </a:spcBef>
              <a:spcAft>
                <a:spcPts val="0"/>
              </a:spcAft>
              <a:buClr>
                <a:srgbClr val="304852"/>
              </a:buClr>
              <a:buSzPts val="3600"/>
              <a:buFont typeface="Cabin"/>
              <a:buChar char="●"/>
              <a:defRPr sz="3600" b="1">
                <a:solidFill>
                  <a:srgbClr val="304852"/>
                </a:solidFill>
                <a:latin typeface="Cabin"/>
                <a:ea typeface="Cabin"/>
                <a:cs typeface="Cabin"/>
                <a:sym typeface="Cabin"/>
              </a:defRPr>
            </a:lvl1pPr>
            <a:lvl2pPr marL="914400" lvl="1" indent="-431800" rtl="0">
              <a:lnSpc>
                <a:spcPct val="115000"/>
              </a:lnSpc>
              <a:spcBef>
                <a:spcPts val="1600"/>
              </a:spcBef>
              <a:spcAft>
                <a:spcPts val="0"/>
              </a:spcAft>
              <a:buClr>
                <a:srgbClr val="304852"/>
              </a:buClr>
              <a:buSzPts val="3200"/>
              <a:buFont typeface="Cabin"/>
              <a:buChar char="○"/>
              <a:defRPr sz="3200" b="1">
                <a:solidFill>
                  <a:srgbClr val="304852"/>
                </a:solidFill>
                <a:latin typeface="Cabin"/>
                <a:ea typeface="Cabin"/>
                <a:cs typeface="Cabin"/>
                <a:sym typeface="Cabin"/>
              </a:defRPr>
            </a:lvl2pPr>
            <a:lvl3pPr marL="1371600" lvl="2" indent="-381000" rtl="0">
              <a:lnSpc>
                <a:spcPct val="115000"/>
              </a:lnSpc>
              <a:spcBef>
                <a:spcPts val="1600"/>
              </a:spcBef>
              <a:spcAft>
                <a:spcPts val="0"/>
              </a:spcAft>
              <a:buClr>
                <a:srgbClr val="304852"/>
              </a:buClr>
              <a:buSzPts val="2400"/>
              <a:buFont typeface="Cabin"/>
              <a:buChar char="■"/>
              <a:defRPr sz="2400" b="1">
                <a:solidFill>
                  <a:srgbClr val="304852"/>
                </a:solidFill>
                <a:latin typeface="Cabin"/>
                <a:ea typeface="Cabin"/>
                <a:cs typeface="Cabin"/>
                <a:sym typeface="Cabin"/>
              </a:defRPr>
            </a:lvl3pPr>
            <a:lvl4pPr marL="1828800" lvl="3" indent="-381000" rtl="0">
              <a:lnSpc>
                <a:spcPct val="115000"/>
              </a:lnSpc>
              <a:spcBef>
                <a:spcPts val="1600"/>
              </a:spcBef>
              <a:spcAft>
                <a:spcPts val="0"/>
              </a:spcAft>
              <a:buClr>
                <a:srgbClr val="304852"/>
              </a:buClr>
              <a:buSzPts val="2400"/>
              <a:buFont typeface="Cabin"/>
              <a:buChar char="●"/>
              <a:defRPr sz="2400">
                <a:solidFill>
                  <a:srgbClr val="304852"/>
                </a:solidFill>
                <a:latin typeface="Cabin"/>
                <a:ea typeface="Cabin"/>
                <a:cs typeface="Cabin"/>
                <a:sym typeface="Cabin"/>
              </a:defRPr>
            </a:lvl4pPr>
            <a:lvl5pPr marL="2286000" lvl="4" indent="-342900" rtl="0">
              <a:lnSpc>
                <a:spcPct val="115000"/>
              </a:lnSpc>
              <a:spcBef>
                <a:spcPts val="1600"/>
              </a:spcBef>
              <a:spcAft>
                <a:spcPts val="0"/>
              </a:spcAft>
              <a:buClr>
                <a:srgbClr val="304852"/>
              </a:buClr>
              <a:buSzPts val="1800"/>
              <a:buFont typeface="Cabin"/>
              <a:buChar char="○"/>
              <a:defRPr sz="1800">
                <a:solidFill>
                  <a:srgbClr val="304852"/>
                </a:solidFill>
                <a:latin typeface="Cabin"/>
                <a:ea typeface="Cabin"/>
                <a:cs typeface="Cabin"/>
                <a:sym typeface="Cabin"/>
              </a:defRPr>
            </a:lvl5pPr>
            <a:lvl6pPr marL="2743200" lvl="5" indent="-317500" rtl="0">
              <a:lnSpc>
                <a:spcPct val="115000"/>
              </a:lnSpc>
              <a:spcBef>
                <a:spcPts val="1600"/>
              </a:spcBef>
              <a:spcAft>
                <a:spcPts val="0"/>
              </a:spcAft>
              <a:buClr>
                <a:srgbClr val="304852"/>
              </a:buClr>
              <a:buSzPts val="1400"/>
              <a:buFont typeface="Cabin"/>
              <a:buChar char="■"/>
              <a:defRPr>
                <a:solidFill>
                  <a:srgbClr val="304852"/>
                </a:solidFill>
                <a:latin typeface="Cabin"/>
                <a:ea typeface="Cabin"/>
                <a:cs typeface="Cabin"/>
                <a:sym typeface="Cabin"/>
              </a:defRPr>
            </a:lvl6pPr>
            <a:lvl7pPr marL="3200400" lvl="6" indent="-317500" rtl="0">
              <a:lnSpc>
                <a:spcPct val="115000"/>
              </a:lnSpc>
              <a:spcBef>
                <a:spcPts val="1600"/>
              </a:spcBef>
              <a:spcAft>
                <a:spcPts val="0"/>
              </a:spcAft>
              <a:buClr>
                <a:srgbClr val="304852"/>
              </a:buClr>
              <a:buSzPts val="1400"/>
              <a:buFont typeface="Cabin"/>
              <a:buChar char="●"/>
              <a:defRPr>
                <a:solidFill>
                  <a:srgbClr val="304852"/>
                </a:solidFill>
                <a:latin typeface="Cabin"/>
                <a:ea typeface="Cabin"/>
                <a:cs typeface="Cabin"/>
                <a:sym typeface="Cabin"/>
              </a:defRPr>
            </a:lvl7pPr>
            <a:lvl8pPr marL="3657600" lvl="7" indent="-317500" rtl="0">
              <a:lnSpc>
                <a:spcPct val="115000"/>
              </a:lnSpc>
              <a:spcBef>
                <a:spcPts val="1600"/>
              </a:spcBef>
              <a:spcAft>
                <a:spcPts val="0"/>
              </a:spcAft>
              <a:buClr>
                <a:srgbClr val="304852"/>
              </a:buClr>
              <a:buSzPts val="1400"/>
              <a:buFont typeface="Cabin"/>
              <a:buChar char="○"/>
              <a:defRPr>
                <a:solidFill>
                  <a:srgbClr val="304852"/>
                </a:solidFill>
                <a:latin typeface="Cabin"/>
                <a:ea typeface="Cabin"/>
                <a:cs typeface="Cabin"/>
                <a:sym typeface="Cabin"/>
              </a:defRPr>
            </a:lvl8pPr>
            <a:lvl9pPr marL="4114800" lvl="8" indent="-317500" rtl="0">
              <a:lnSpc>
                <a:spcPct val="115000"/>
              </a:lnSpc>
              <a:spcBef>
                <a:spcPts val="1600"/>
              </a:spcBef>
              <a:spcAft>
                <a:spcPts val="1600"/>
              </a:spcAft>
              <a:buClr>
                <a:srgbClr val="304852"/>
              </a:buClr>
              <a:buSzPts val="1400"/>
              <a:buFont typeface="Cabin"/>
              <a:buChar char="■"/>
              <a:defRPr>
                <a:solidFill>
                  <a:srgbClr val="304852"/>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433325" y="1536625"/>
            <a:ext cx="8399100" cy="4555200"/>
          </a:xfrm>
          <a:prstGeom prst="rect">
            <a:avLst/>
          </a:prstGeom>
          <a:noFill/>
          <a:ln>
            <a:noFill/>
          </a:ln>
        </p:spPr>
        <p:txBody>
          <a:bodyPr spcFirstLastPara="1" wrap="square" lIns="91425" tIns="91425" rIns="91425" bIns="91425" anchor="t" anchorCtr="0">
            <a:noAutofit/>
          </a:bodyPr>
          <a:lstStyle>
            <a:lvl1pPr marL="457200" marR="0" lvl="0" indent="-457200" algn="l" rtl="0">
              <a:lnSpc>
                <a:spcPct val="115000"/>
              </a:lnSpc>
              <a:spcBef>
                <a:spcPts val="0"/>
              </a:spcBef>
              <a:spcAft>
                <a:spcPts val="0"/>
              </a:spcAft>
              <a:buClr>
                <a:srgbClr val="304852"/>
              </a:buClr>
              <a:buSzPts val="3600"/>
              <a:buFont typeface="Open Sans"/>
              <a:buChar char="●"/>
              <a:defRPr sz="3600" b="1" i="0" u="none" strike="noStrike" cap="none">
                <a:solidFill>
                  <a:srgbClr val="304852"/>
                </a:solidFill>
                <a:latin typeface="Open Sans"/>
                <a:ea typeface="Open Sans"/>
                <a:cs typeface="Open Sans"/>
                <a:sym typeface="Open Sans"/>
              </a:defRPr>
            </a:lvl1pPr>
            <a:lvl2pPr marL="914400" marR="0" lvl="1" indent="-431800" algn="l" rtl="0">
              <a:lnSpc>
                <a:spcPct val="115000"/>
              </a:lnSpc>
              <a:spcBef>
                <a:spcPts val="1600"/>
              </a:spcBef>
              <a:spcAft>
                <a:spcPts val="0"/>
              </a:spcAft>
              <a:buClr>
                <a:srgbClr val="304852"/>
              </a:buClr>
              <a:buSzPts val="3200"/>
              <a:buFont typeface="Open Sans"/>
              <a:buChar char="○"/>
              <a:defRPr sz="3200" b="1" i="0" u="none" strike="noStrike" cap="none">
                <a:solidFill>
                  <a:srgbClr val="304852"/>
                </a:solidFill>
                <a:latin typeface="Open Sans"/>
                <a:ea typeface="Open Sans"/>
                <a:cs typeface="Open Sans"/>
                <a:sym typeface="Open Sans"/>
              </a:defRPr>
            </a:lvl2pPr>
            <a:lvl3pPr marL="1371600" marR="0" lvl="2" indent="-381000" algn="l" rtl="0">
              <a:lnSpc>
                <a:spcPct val="115000"/>
              </a:lnSpc>
              <a:spcBef>
                <a:spcPts val="1600"/>
              </a:spcBef>
              <a:spcAft>
                <a:spcPts val="0"/>
              </a:spcAft>
              <a:buClr>
                <a:srgbClr val="304852"/>
              </a:buClr>
              <a:buSzPts val="2400"/>
              <a:buFont typeface="Cabin"/>
              <a:buChar char="■"/>
              <a:defRPr sz="2400" b="1" i="0" u="none" strike="noStrike" cap="none">
                <a:solidFill>
                  <a:srgbClr val="304852"/>
                </a:solidFill>
                <a:latin typeface="Cabin"/>
                <a:ea typeface="Cabin"/>
                <a:cs typeface="Cabin"/>
                <a:sym typeface="Cabin"/>
              </a:defRPr>
            </a:lvl3pPr>
            <a:lvl4pPr marL="1828800" marR="0" lvl="3" indent="-381000" algn="l" rtl="0">
              <a:lnSpc>
                <a:spcPct val="115000"/>
              </a:lnSpc>
              <a:spcBef>
                <a:spcPts val="1600"/>
              </a:spcBef>
              <a:spcAft>
                <a:spcPts val="0"/>
              </a:spcAft>
              <a:buClr>
                <a:srgbClr val="304852"/>
              </a:buClr>
              <a:buSzPts val="2400"/>
              <a:buFont typeface="Cabin Condensed"/>
              <a:buChar char="●"/>
              <a:defRPr sz="2400" b="0" i="0" u="none" strike="noStrike" cap="none">
                <a:solidFill>
                  <a:srgbClr val="304852"/>
                </a:solidFill>
                <a:latin typeface="Cabin Condensed"/>
                <a:ea typeface="Cabin Condensed"/>
                <a:cs typeface="Cabin Condensed"/>
                <a:sym typeface="Cabin Condensed"/>
              </a:defRPr>
            </a:lvl4pPr>
            <a:lvl5pPr marL="2286000" marR="0" lvl="4" indent="-342900" algn="l" rtl="0">
              <a:lnSpc>
                <a:spcPct val="115000"/>
              </a:lnSpc>
              <a:spcBef>
                <a:spcPts val="1600"/>
              </a:spcBef>
              <a:spcAft>
                <a:spcPts val="0"/>
              </a:spcAft>
              <a:buClr>
                <a:srgbClr val="304852"/>
              </a:buClr>
              <a:buSzPts val="1800"/>
              <a:buFont typeface="Cabin Condensed"/>
              <a:buChar char="○"/>
              <a:defRPr sz="1800" b="0" i="0" u="none" strike="noStrike" cap="none">
                <a:solidFill>
                  <a:srgbClr val="304852"/>
                </a:solidFill>
                <a:latin typeface="Cabin Condensed"/>
                <a:ea typeface="Cabin Condensed"/>
                <a:cs typeface="Cabin Condensed"/>
                <a:sym typeface="Cabin Condensed"/>
              </a:defRPr>
            </a:lvl5pPr>
            <a:lvl6pPr marL="2743200" marR="0" lvl="5" indent="-317500" algn="l" rtl="0">
              <a:lnSpc>
                <a:spcPct val="115000"/>
              </a:lnSpc>
              <a:spcBef>
                <a:spcPts val="1600"/>
              </a:spcBef>
              <a:spcAft>
                <a:spcPts val="0"/>
              </a:spcAft>
              <a:buClr>
                <a:srgbClr val="0B0B0B"/>
              </a:buClr>
              <a:buSzPts val="1400"/>
              <a:buFont typeface="Cabin"/>
              <a:buChar char="■"/>
              <a:defRPr sz="1400" b="0" i="0" u="none" strike="noStrike" cap="none">
                <a:solidFill>
                  <a:srgbClr val="0B0B0B"/>
                </a:solidFill>
                <a:latin typeface="Cabin"/>
                <a:ea typeface="Cabin"/>
                <a:cs typeface="Cabin"/>
                <a:sym typeface="Cabin"/>
              </a:defRPr>
            </a:lvl6pPr>
            <a:lvl7pPr marL="3200400" marR="0" lvl="6" indent="-317500" algn="l" rtl="0">
              <a:lnSpc>
                <a:spcPct val="115000"/>
              </a:lnSpc>
              <a:spcBef>
                <a:spcPts val="1600"/>
              </a:spcBef>
              <a:spcAft>
                <a:spcPts val="0"/>
              </a:spcAft>
              <a:buClr>
                <a:srgbClr val="0B0B0B"/>
              </a:buClr>
              <a:buSzPts val="1400"/>
              <a:buFont typeface="Cabin Condensed"/>
              <a:buChar char="●"/>
              <a:defRPr sz="1400" b="0" i="0" u="none" strike="noStrike" cap="none">
                <a:solidFill>
                  <a:srgbClr val="0B0B0B"/>
                </a:solidFill>
                <a:latin typeface="Cabin Condensed"/>
                <a:ea typeface="Cabin Condensed"/>
                <a:cs typeface="Cabin Condensed"/>
                <a:sym typeface="Cabin Condensed"/>
              </a:defRPr>
            </a:lvl7pPr>
            <a:lvl8pPr marL="3657600" marR="0" lvl="7" indent="-317500" algn="l" rtl="0">
              <a:lnSpc>
                <a:spcPct val="115000"/>
              </a:lnSpc>
              <a:spcBef>
                <a:spcPts val="1600"/>
              </a:spcBef>
              <a:spcAft>
                <a:spcPts val="0"/>
              </a:spcAft>
              <a:buClr>
                <a:schemeClr val="dk2"/>
              </a:buClr>
              <a:buSzPts val="1400"/>
              <a:buFont typeface="Cabin"/>
              <a:buChar char="○"/>
              <a:defRPr sz="1400" b="0" i="0" u="none" strike="noStrike" cap="none">
                <a:solidFill>
                  <a:schemeClr val="dk2"/>
                </a:solidFill>
                <a:latin typeface="Cabin"/>
                <a:ea typeface="Cabin"/>
                <a:cs typeface="Cabin"/>
                <a:sym typeface="Cabin"/>
              </a:defRPr>
            </a:lvl8pPr>
            <a:lvl9pPr marL="4114800" marR="0" lvl="8" indent="-317500" algn="l" rtl="0">
              <a:lnSpc>
                <a:spcPct val="115000"/>
              </a:lnSpc>
              <a:spcBef>
                <a:spcPts val="1600"/>
              </a:spcBef>
              <a:spcAft>
                <a:spcPts val="1600"/>
              </a:spcAft>
              <a:buClr>
                <a:schemeClr val="dk2"/>
              </a:buClr>
              <a:buSzPts val="1400"/>
              <a:buFont typeface="Cabin"/>
              <a:buChar char="■"/>
              <a:defRPr sz="1400" b="0" i="0" u="none" strike="noStrike" cap="none">
                <a:solidFill>
                  <a:schemeClr val="dk2"/>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body" idx="1"/>
          </p:nvPr>
        </p:nvSpPr>
        <p:spPr>
          <a:xfrm>
            <a:off x="433325" y="1536625"/>
            <a:ext cx="8399100" cy="4555200"/>
          </a:xfrm>
          <a:prstGeom prst="rect">
            <a:avLst/>
          </a:prstGeom>
          <a:noFill/>
          <a:ln>
            <a:noFill/>
          </a:ln>
        </p:spPr>
        <p:txBody>
          <a:bodyPr spcFirstLastPara="1" wrap="square" lIns="91425" tIns="91425" rIns="91425" bIns="91425" anchor="t" anchorCtr="0">
            <a:noAutofit/>
          </a:bodyPr>
          <a:lstStyle>
            <a:lvl1pPr marL="457200" marR="0" lvl="0" indent="-457200" algn="l" rtl="0">
              <a:lnSpc>
                <a:spcPct val="115000"/>
              </a:lnSpc>
              <a:spcBef>
                <a:spcPts val="0"/>
              </a:spcBef>
              <a:spcAft>
                <a:spcPts val="0"/>
              </a:spcAft>
              <a:buClr>
                <a:srgbClr val="304852"/>
              </a:buClr>
              <a:buSzPts val="3600"/>
              <a:buFont typeface="Cabin"/>
              <a:buChar char="●"/>
              <a:defRPr sz="3600" b="1" i="0" u="none" strike="noStrike" cap="none">
                <a:solidFill>
                  <a:srgbClr val="304852"/>
                </a:solidFill>
                <a:latin typeface="Cabin"/>
                <a:ea typeface="Cabin"/>
                <a:cs typeface="Cabin"/>
                <a:sym typeface="Cabin"/>
              </a:defRPr>
            </a:lvl1pPr>
            <a:lvl2pPr marL="914400" marR="0" lvl="1" indent="-431800" algn="l" rtl="0">
              <a:lnSpc>
                <a:spcPct val="115000"/>
              </a:lnSpc>
              <a:spcBef>
                <a:spcPts val="1600"/>
              </a:spcBef>
              <a:spcAft>
                <a:spcPts val="0"/>
              </a:spcAft>
              <a:buClr>
                <a:srgbClr val="304852"/>
              </a:buClr>
              <a:buSzPts val="3200"/>
              <a:buFont typeface="Cabin"/>
              <a:buChar char="○"/>
              <a:defRPr sz="3200" b="1" i="0" u="none" strike="noStrike" cap="none">
                <a:solidFill>
                  <a:srgbClr val="304852"/>
                </a:solidFill>
                <a:latin typeface="Cabin"/>
                <a:ea typeface="Cabin"/>
                <a:cs typeface="Cabin"/>
                <a:sym typeface="Cabin"/>
              </a:defRPr>
            </a:lvl2pPr>
            <a:lvl3pPr marL="1371600" marR="0" lvl="2" indent="-381000" algn="l" rtl="0">
              <a:lnSpc>
                <a:spcPct val="115000"/>
              </a:lnSpc>
              <a:spcBef>
                <a:spcPts val="1600"/>
              </a:spcBef>
              <a:spcAft>
                <a:spcPts val="0"/>
              </a:spcAft>
              <a:buClr>
                <a:srgbClr val="304852"/>
              </a:buClr>
              <a:buSzPts val="2400"/>
              <a:buFont typeface="Cabin"/>
              <a:buChar char="■"/>
              <a:defRPr sz="2400" b="1" i="0" u="none" strike="noStrike" cap="none">
                <a:solidFill>
                  <a:srgbClr val="304852"/>
                </a:solidFill>
                <a:latin typeface="Cabin"/>
                <a:ea typeface="Cabin"/>
                <a:cs typeface="Cabin"/>
                <a:sym typeface="Cabin"/>
              </a:defRPr>
            </a:lvl3pPr>
            <a:lvl4pPr marL="1828800" marR="0" lvl="3" indent="-381000" algn="l" rtl="0">
              <a:lnSpc>
                <a:spcPct val="115000"/>
              </a:lnSpc>
              <a:spcBef>
                <a:spcPts val="1600"/>
              </a:spcBef>
              <a:spcAft>
                <a:spcPts val="0"/>
              </a:spcAft>
              <a:buClr>
                <a:srgbClr val="304852"/>
              </a:buClr>
              <a:buSzPts val="2400"/>
              <a:buFont typeface="Cabin"/>
              <a:buChar char="●"/>
              <a:defRPr sz="2400" b="0" i="0" u="none" strike="noStrike" cap="none">
                <a:solidFill>
                  <a:srgbClr val="304852"/>
                </a:solidFill>
                <a:latin typeface="Cabin"/>
                <a:ea typeface="Cabin"/>
                <a:cs typeface="Cabin"/>
                <a:sym typeface="Cabin"/>
              </a:defRPr>
            </a:lvl4pPr>
            <a:lvl5pPr marL="2286000" marR="0" lvl="4" indent="-342900" algn="l" rtl="0">
              <a:lnSpc>
                <a:spcPct val="115000"/>
              </a:lnSpc>
              <a:spcBef>
                <a:spcPts val="1600"/>
              </a:spcBef>
              <a:spcAft>
                <a:spcPts val="0"/>
              </a:spcAft>
              <a:buClr>
                <a:srgbClr val="304852"/>
              </a:buClr>
              <a:buSzPts val="1800"/>
              <a:buFont typeface="Cabin"/>
              <a:buChar char="○"/>
              <a:defRPr sz="1800" b="0" i="0" u="none" strike="noStrike" cap="none">
                <a:solidFill>
                  <a:srgbClr val="304852"/>
                </a:solidFill>
                <a:latin typeface="Cabin"/>
                <a:ea typeface="Cabin"/>
                <a:cs typeface="Cabin"/>
                <a:sym typeface="Cabin"/>
              </a:defRPr>
            </a:lvl5pPr>
            <a:lvl6pPr marL="2743200" marR="0" lvl="5" indent="-317500" algn="l" rtl="0">
              <a:lnSpc>
                <a:spcPct val="115000"/>
              </a:lnSpc>
              <a:spcBef>
                <a:spcPts val="1600"/>
              </a:spcBef>
              <a:spcAft>
                <a:spcPts val="0"/>
              </a:spcAft>
              <a:buClr>
                <a:srgbClr val="304852"/>
              </a:buClr>
              <a:buSzPts val="1400"/>
              <a:buFont typeface="Cabin"/>
              <a:buChar char="■"/>
              <a:defRPr sz="1400" b="0" i="0" u="none" strike="noStrike" cap="none">
                <a:solidFill>
                  <a:srgbClr val="304852"/>
                </a:solidFill>
                <a:latin typeface="Cabin"/>
                <a:ea typeface="Cabin"/>
                <a:cs typeface="Cabin"/>
                <a:sym typeface="Cabin"/>
              </a:defRPr>
            </a:lvl6pPr>
            <a:lvl7pPr marL="3200400" marR="0" lvl="6" indent="-317500" algn="l" rtl="0">
              <a:lnSpc>
                <a:spcPct val="115000"/>
              </a:lnSpc>
              <a:spcBef>
                <a:spcPts val="1600"/>
              </a:spcBef>
              <a:spcAft>
                <a:spcPts val="0"/>
              </a:spcAft>
              <a:buClr>
                <a:srgbClr val="304852"/>
              </a:buClr>
              <a:buSzPts val="1400"/>
              <a:buFont typeface="Cabin"/>
              <a:buChar char="●"/>
              <a:defRPr sz="1400" b="0" i="0" u="none" strike="noStrike" cap="none">
                <a:solidFill>
                  <a:srgbClr val="304852"/>
                </a:solidFill>
                <a:latin typeface="Cabin"/>
                <a:ea typeface="Cabin"/>
                <a:cs typeface="Cabin"/>
                <a:sym typeface="Cabin"/>
              </a:defRPr>
            </a:lvl7pPr>
            <a:lvl8pPr marL="3657600" marR="0" lvl="7" indent="-317500" algn="l" rtl="0">
              <a:lnSpc>
                <a:spcPct val="115000"/>
              </a:lnSpc>
              <a:spcBef>
                <a:spcPts val="1600"/>
              </a:spcBef>
              <a:spcAft>
                <a:spcPts val="0"/>
              </a:spcAft>
              <a:buClr>
                <a:srgbClr val="304852"/>
              </a:buClr>
              <a:buSzPts val="1400"/>
              <a:buFont typeface="Cabin"/>
              <a:buChar char="○"/>
              <a:defRPr sz="1400" b="0" i="0" u="none" strike="noStrike" cap="none">
                <a:solidFill>
                  <a:srgbClr val="304852"/>
                </a:solidFill>
                <a:latin typeface="Cabin"/>
                <a:ea typeface="Cabin"/>
                <a:cs typeface="Cabin"/>
                <a:sym typeface="Cabin"/>
              </a:defRPr>
            </a:lvl8pPr>
            <a:lvl9pPr marL="4114800" marR="0" lvl="8" indent="-317500" algn="l" rtl="0">
              <a:lnSpc>
                <a:spcPct val="115000"/>
              </a:lnSpc>
              <a:spcBef>
                <a:spcPts val="1600"/>
              </a:spcBef>
              <a:spcAft>
                <a:spcPts val="1600"/>
              </a:spcAft>
              <a:buClr>
                <a:srgbClr val="304852"/>
              </a:buClr>
              <a:buSzPts val="1400"/>
              <a:buFont typeface="Cabin"/>
              <a:buChar char="■"/>
              <a:defRPr sz="1400" b="0" i="0" u="none" strike="noStrike" cap="none">
                <a:solidFill>
                  <a:srgbClr val="304852"/>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www.youtube.com/watch?v=tgwEHUiGgJ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ghrc.nsstc.nasa.gov/lightning/lightning_primer.html" TargetMode="External"/><Relationship Id="rId4" Type="http://schemas.openxmlformats.org/officeDocument/2006/relationships/hyperlink" Target="https://www.ncbi.nlm.nih.gov/books/NBK44192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2.jpg"/><Relationship Id="rId5" Type="http://schemas.openxmlformats.org/officeDocument/2006/relationships/image" Target="../media/image15.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6.gi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www.openscied.org/commercial-license/"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hyperlink" Target="https://docs.google.com/document/d/1O0NDPsUpoESncLMCZ3InXeN0B-8FSBElKSS9tPIgDNg/ed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9"/>
        <p:cNvGrpSpPr/>
        <p:nvPr/>
      </p:nvGrpSpPr>
      <p:grpSpPr>
        <a:xfrm>
          <a:off x="0" y="0"/>
          <a:ext cx="0" cy="0"/>
          <a:chOff x="0" y="0"/>
          <a:chExt cx="0" cy="0"/>
        </a:xfrm>
      </p:grpSpPr>
      <p:sp>
        <p:nvSpPr>
          <p:cNvPr id="160" name="Google Shape;160;p38"/>
          <p:cNvSpPr/>
          <p:nvPr/>
        </p:nvSpPr>
        <p:spPr>
          <a:xfrm>
            <a:off x="457200" y="1600200"/>
            <a:ext cx="8229600" cy="48450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8"/>
          <p:cNvSpPr txBox="1">
            <a:spLocks noGrp="1"/>
          </p:cNvSpPr>
          <p:nvPr>
            <p:ph type="title"/>
          </p:nvPr>
        </p:nvSpPr>
        <p:spPr>
          <a:xfrm>
            <a:off x="457200" y="548650"/>
            <a:ext cx="8229600" cy="685800"/>
          </a:xfrm>
          <a:prstGeom prst="rect">
            <a:avLst/>
          </a:prstGeom>
          <a:solidFill>
            <a:srgbClr val="27697B"/>
          </a:solidFill>
        </p:spPr>
        <p:txBody>
          <a:bodyPr spcFirstLastPara="1" wrap="square" lIns="91425" tIns="91425" rIns="91425" bIns="91425" anchor="ctr" anchorCtr="0">
            <a:noAutofit/>
          </a:bodyPr>
          <a:lstStyle/>
          <a:p>
            <a:pPr marL="0" lvl="0" indent="0" algn="l" rtl="0">
              <a:spcBef>
                <a:spcPts val="0"/>
              </a:spcBef>
              <a:spcAft>
                <a:spcPts val="0"/>
              </a:spcAft>
              <a:buNone/>
            </a:pPr>
            <a:r>
              <a:rPr lang="en"/>
              <a:t>Examine Lightning Strikes</a:t>
            </a:r>
            <a:endParaRPr/>
          </a:p>
        </p:txBody>
      </p:sp>
      <p:sp>
        <p:nvSpPr>
          <p:cNvPr id="162" name="Google Shape;162;p38"/>
          <p:cNvSpPr txBox="1">
            <a:spLocks noGrp="1"/>
          </p:cNvSpPr>
          <p:nvPr>
            <p:ph type="subTitle" idx="2"/>
          </p:nvPr>
        </p:nvSpPr>
        <p:spPr>
          <a:xfrm>
            <a:off x="457200" y="106750"/>
            <a:ext cx="3823500" cy="458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Open Sans"/>
                <a:ea typeface="Open Sans"/>
                <a:cs typeface="Open Sans"/>
                <a:sym typeface="Open Sans"/>
              </a:rPr>
              <a:t>Slide A</a:t>
            </a:r>
            <a:endParaRPr>
              <a:latin typeface="Open Sans"/>
              <a:ea typeface="Open Sans"/>
              <a:cs typeface="Open Sans"/>
              <a:sym typeface="Open Sans"/>
            </a:endParaRPr>
          </a:p>
        </p:txBody>
      </p:sp>
      <p:pic>
        <p:nvPicPr>
          <p:cNvPr id="163" name="Google Shape;163;p38"/>
          <p:cNvPicPr preferRelativeResize="0"/>
          <p:nvPr/>
        </p:nvPicPr>
        <p:blipFill rotWithShape="1">
          <a:blip r:embed="rId3">
            <a:alphaModFix/>
          </a:blip>
          <a:srcRect t="119" b="119"/>
          <a:stretch/>
        </p:blipFill>
        <p:spPr>
          <a:xfrm>
            <a:off x="760225" y="1965900"/>
            <a:ext cx="1352000" cy="1372900"/>
          </a:xfrm>
          <a:prstGeom prst="rect">
            <a:avLst/>
          </a:prstGeom>
          <a:noFill/>
          <a:ln>
            <a:noFill/>
          </a:ln>
        </p:spPr>
      </p:pic>
      <p:sp>
        <p:nvSpPr>
          <p:cNvPr id="164" name="Google Shape;164;p38"/>
          <p:cNvSpPr txBox="1"/>
          <p:nvPr/>
        </p:nvSpPr>
        <p:spPr>
          <a:xfrm>
            <a:off x="2330100" y="1813500"/>
            <a:ext cx="6018900" cy="23277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What is happening in this video?</a:t>
            </a:r>
            <a:endParaRPr sz="24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Where is the lightning going from and to?</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pic>
        <p:nvPicPr>
          <p:cNvPr id="165" name="Google Shape;165;p38" descr="This video is part of the OpenSciEd High School Science Curriculum. For more information and to find the entire curriculum, visit www.openscied.org." title="C.2 Lightning in Evening Sky">
            <a:hlinkClick r:id="rId4"/>
          </p:cNvPr>
          <p:cNvPicPr preferRelativeResize="0"/>
          <p:nvPr/>
        </p:nvPicPr>
        <p:blipFill>
          <a:blip r:embed="rId5">
            <a:alphaModFix/>
          </a:blip>
          <a:stretch>
            <a:fillRect/>
          </a:stretch>
        </p:blipFill>
        <p:spPr>
          <a:xfrm>
            <a:off x="2522300" y="3186400"/>
            <a:ext cx="4099400" cy="3074550"/>
          </a:xfrm>
          <a:prstGeom prst="rect">
            <a:avLst/>
          </a:prstGeom>
          <a:noFill/>
          <a:ln>
            <a:noFill/>
          </a:ln>
        </p:spPr>
      </p:pic>
      <p:sp>
        <p:nvSpPr>
          <p:cNvPr id="166" name="Google Shape;166;p38"/>
          <p:cNvSpPr txBox="1"/>
          <p:nvPr/>
        </p:nvSpPr>
        <p:spPr>
          <a:xfrm>
            <a:off x="6579050" y="5891650"/>
            <a:ext cx="1047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Kdv888 on Pixabay</a:t>
            </a:r>
            <a:endParaRPr sz="1200">
              <a:solidFill>
                <a:srgbClr val="666666"/>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77"/>
        <p:cNvGrpSpPr/>
        <p:nvPr/>
      </p:nvGrpSpPr>
      <p:grpSpPr>
        <a:xfrm>
          <a:off x="0" y="0"/>
          <a:ext cx="0" cy="0"/>
          <a:chOff x="0" y="0"/>
          <a:chExt cx="0" cy="0"/>
        </a:xfrm>
      </p:grpSpPr>
      <p:sp>
        <p:nvSpPr>
          <p:cNvPr id="278" name="Google Shape;278;p47"/>
          <p:cNvSpPr/>
          <p:nvPr/>
        </p:nvSpPr>
        <p:spPr>
          <a:xfrm>
            <a:off x="457200" y="1600200"/>
            <a:ext cx="8229600" cy="33675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7"/>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Prepare to Examine Impacts of Lightning</a:t>
            </a:r>
            <a:endParaRPr sz="2800" b="1">
              <a:solidFill>
                <a:srgbClr val="FFFFFF"/>
              </a:solidFill>
              <a:latin typeface="Open Sans"/>
              <a:ea typeface="Open Sans"/>
              <a:cs typeface="Open Sans"/>
              <a:sym typeface="Open Sans"/>
            </a:endParaRPr>
          </a:p>
        </p:txBody>
      </p:sp>
      <p:sp>
        <p:nvSpPr>
          <p:cNvPr id="280" name="Google Shape;280;p47"/>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J</a:t>
            </a:r>
            <a:endParaRPr sz="1800">
              <a:solidFill>
                <a:srgbClr val="256C8D"/>
              </a:solidFill>
              <a:latin typeface="Boogaloo"/>
              <a:ea typeface="Boogaloo"/>
              <a:cs typeface="Boogaloo"/>
              <a:sym typeface="Boogaloo"/>
            </a:endParaRPr>
          </a:p>
        </p:txBody>
      </p:sp>
      <p:sp>
        <p:nvSpPr>
          <p:cNvPr id="281" name="Google Shape;281;p47"/>
          <p:cNvSpPr txBox="1"/>
          <p:nvPr/>
        </p:nvSpPr>
        <p:spPr>
          <a:xfrm>
            <a:off x="2330100" y="1813500"/>
            <a:ext cx="6005100" cy="23277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How could it help us to consider lightning damage data? </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How can we support each other as we discuss information that could be stressful to think about?</a:t>
            </a:r>
            <a:endParaRPr sz="2400">
              <a:solidFill>
                <a:srgbClr val="304852"/>
              </a:solidFill>
              <a:latin typeface="Cabin"/>
              <a:ea typeface="Cabin"/>
              <a:cs typeface="Cabin"/>
              <a:sym typeface="Cabin"/>
            </a:endParaRPr>
          </a:p>
          <a:p>
            <a:pPr marL="0" lvl="0" indent="0" algn="l" rtl="0">
              <a:spcBef>
                <a:spcPts val="1000"/>
              </a:spcBef>
              <a:spcAft>
                <a:spcPts val="0"/>
              </a:spcAft>
              <a:buNone/>
            </a:pPr>
            <a:endParaRPr sz="2400">
              <a:solidFill>
                <a:srgbClr val="9900FF"/>
              </a:solidFill>
              <a:latin typeface="Cabin"/>
              <a:ea typeface="Cabin"/>
              <a:cs typeface="Cabin"/>
              <a:sym typeface="Cabin"/>
            </a:endParaRPr>
          </a:p>
          <a:p>
            <a:pPr marL="0" lvl="0" indent="0" algn="l" rtl="0">
              <a:spcBef>
                <a:spcPts val="1000"/>
              </a:spcBef>
              <a:spcAft>
                <a:spcPts val="0"/>
              </a:spcAft>
              <a:buNone/>
            </a:pPr>
            <a:endParaRPr sz="1800">
              <a:solidFill>
                <a:srgbClr val="256C8D"/>
              </a:solidFill>
              <a:latin typeface="Cabin Condensed"/>
              <a:ea typeface="Cabin Condensed"/>
              <a:cs typeface="Cabin Condensed"/>
              <a:sym typeface="Cabin Condensed"/>
            </a:endParaRPr>
          </a:p>
        </p:txBody>
      </p:sp>
      <p:pic>
        <p:nvPicPr>
          <p:cNvPr id="282" name="Google Shape;282;p47"/>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86"/>
        <p:cNvGrpSpPr/>
        <p:nvPr/>
      </p:nvGrpSpPr>
      <p:grpSpPr>
        <a:xfrm>
          <a:off x="0" y="0"/>
          <a:ext cx="0" cy="0"/>
          <a:chOff x="0" y="0"/>
          <a:chExt cx="0" cy="0"/>
        </a:xfrm>
      </p:grpSpPr>
      <p:sp>
        <p:nvSpPr>
          <p:cNvPr id="287" name="Google Shape;287;p48"/>
          <p:cNvSpPr/>
          <p:nvPr/>
        </p:nvSpPr>
        <p:spPr>
          <a:xfrm>
            <a:off x="457200" y="1600200"/>
            <a:ext cx="8229600" cy="41964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8"/>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Examine Lightning Injury Data</a:t>
            </a:r>
            <a:endParaRPr sz="2800" b="1">
              <a:solidFill>
                <a:srgbClr val="FFFFFF"/>
              </a:solidFill>
              <a:latin typeface="Open Sans"/>
              <a:ea typeface="Open Sans"/>
              <a:cs typeface="Open Sans"/>
              <a:sym typeface="Open Sans"/>
            </a:endParaRPr>
          </a:p>
        </p:txBody>
      </p:sp>
      <p:sp>
        <p:nvSpPr>
          <p:cNvPr id="289" name="Google Shape;289;p48"/>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K</a:t>
            </a:r>
            <a:endParaRPr sz="1800">
              <a:solidFill>
                <a:srgbClr val="256C8D"/>
              </a:solidFill>
              <a:latin typeface="Boogaloo"/>
              <a:ea typeface="Boogaloo"/>
              <a:cs typeface="Boogaloo"/>
              <a:sym typeface="Boogaloo"/>
            </a:endParaRPr>
          </a:p>
        </p:txBody>
      </p:sp>
      <p:sp>
        <p:nvSpPr>
          <p:cNvPr id="290" name="Google Shape;290;p48"/>
          <p:cNvSpPr txBox="1"/>
          <p:nvPr/>
        </p:nvSpPr>
        <p:spPr>
          <a:xfrm>
            <a:off x="2330100" y="1813500"/>
            <a:ext cx="5626800" cy="431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There are an estimated 400 lightning-related injuries each year in the United States.</a:t>
            </a:r>
            <a:r>
              <a:rPr lang="en" sz="2400" baseline="30000">
                <a:solidFill>
                  <a:srgbClr val="304852"/>
                </a:solidFill>
                <a:latin typeface="Cabin"/>
                <a:ea typeface="Cabin"/>
                <a:cs typeface="Cabin"/>
                <a:sym typeface="Cabin"/>
              </a:rPr>
              <a:t>1</a:t>
            </a:r>
            <a:endParaRPr sz="2400" baseline="300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Of those people injured by lightning, up to 74% may have a permanent disability.</a:t>
            </a:r>
            <a:r>
              <a:rPr lang="en" sz="2400" baseline="30000">
                <a:solidFill>
                  <a:srgbClr val="304852"/>
                </a:solidFill>
                <a:latin typeface="Cabin"/>
                <a:ea typeface="Cabin"/>
                <a:cs typeface="Cabin"/>
                <a:sym typeface="Cabin"/>
              </a:rPr>
              <a:t>1</a:t>
            </a:r>
            <a:endParaRPr sz="2400">
              <a:solidFill>
                <a:srgbClr val="304852"/>
              </a:solidFill>
              <a:latin typeface="Cabin"/>
              <a:ea typeface="Cabin"/>
              <a:cs typeface="Cabin"/>
              <a:sym typeface="Cabin"/>
            </a:endParaRPr>
          </a:p>
          <a:p>
            <a:pPr marL="457200" lvl="0" indent="-381000" algn="l" rtl="0">
              <a:spcBef>
                <a:spcPts val="1000"/>
              </a:spcBef>
              <a:spcAft>
                <a:spcPts val="1000"/>
              </a:spcAft>
              <a:buClr>
                <a:srgbClr val="304852"/>
              </a:buClr>
              <a:buSzPts val="2400"/>
              <a:buFont typeface="Cabin"/>
              <a:buChar char="●"/>
            </a:pPr>
            <a:r>
              <a:rPr lang="en" sz="2400">
                <a:solidFill>
                  <a:srgbClr val="304852"/>
                </a:solidFill>
                <a:latin typeface="Cabin"/>
                <a:ea typeface="Cabin"/>
                <a:cs typeface="Cabin"/>
                <a:sym typeface="Cabin"/>
              </a:rPr>
              <a:t>Lightning is responsible for about 240,000 injuries per year worldwide.</a:t>
            </a:r>
            <a:r>
              <a:rPr lang="en" sz="2400" baseline="30000">
                <a:solidFill>
                  <a:srgbClr val="304852"/>
                </a:solidFill>
                <a:latin typeface="Cabin"/>
                <a:ea typeface="Cabin"/>
                <a:cs typeface="Cabin"/>
                <a:sym typeface="Cabin"/>
              </a:rPr>
              <a:t>2</a:t>
            </a:r>
            <a:endParaRPr sz="2400">
              <a:solidFill>
                <a:srgbClr val="304852"/>
              </a:solidFill>
              <a:latin typeface="Cabin"/>
              <a:ea typeface="Cabin"/>
              <a:cs typeface="Cabin"/>
              <a:sym typeface="Cabin"/>
            </a:endParaRPr>
          </a:p>
        </p:txBody>
      </p:sp>
      <p:pic>
        <p:nvPicPr>
          <p:cNvPr id="291" name="Google Shape;291;p48"/>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
        <p:nvSpPr>
          <p:cNvPr id="292" name="Google Shape;292;p48"/>
          <p:cNvSpPr txBox="1"/>
          <p:nvPr/>
        </p:nvSpPr>
        <p:spPr>
          <a:xfrm>
            <a:off x="457200" y="5776875"/>
            <a:ext cx="8376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Cabin"/>
                <a:ea typeface="Cabin"/>
                <a:cs typeface="Cabin"/>
                <a:sym typeface="Cabin"/>
              </a:rPr>
              <a:t>1. Data source: Jensen J.D., Thurman J., &amp; Vincent A.L. (2022, February, 6). </a:t>
            </a:r>
            <a:r>
              <a:rPr lang="en" sz="800" i="1">
                <a:latin typeface="Cabin"/>
                <a:ea typeface="Cabin"/>
                <a:cs typeface="Cabin"/>
                <a:sym typeface="Cabin"/>
              </a:rPr>
              <a:t>Lightning injuries. </a:t>
            </a:r>
            <a:r>
              <a:rPr lang="en" sz="800">
                <a:latin typeface="Cabin"/>
                <a:ea typeface="Cabin"/>
                <a:cs typeface="Cabin"/>
                <a:sym typeface="Cabin"/>
              </a:rPr>
              <a:t>StatPearls.  </a:t>
            </a:r>
            <a:r>
              <a:rPr lang="en" sz="800" u="sng">
                <a:solidFill>
                  <a:schemeClr val="hlink"/>
                </a:solidFill>
                <a:latin typeface="Cabin"/>
                <a:ea typeface="Cabin"/>
                <a:cs typeface="Cabin"/>
                <a:sym typeface="Cabin"/>
                <a:hlinkClick r:id="rId4"/>
              </a:rPr>
              <a:t>https://www.ncbi.nlm.nih.gov/books/NBK441920/</a:t>
            </a:r>
            <a:endParaRPr sz="800">
              <a:latin typeface="Cabin"/>
              <a:ea typeface="Cabin"/>
              <a:cs typeface="Cabin"/>
              <a:sym typeface="Cabin"/>
            </a:endParaRPr>
          </a:p>
          <a:p>
            <a:pPr marL="0" lvl="0" indent="0" algn="l" rtl="0">
              <a:spcBef>
                <a:spcPts val="0"/>
              </a:spcBef>
              <a:spcAft>
                <a:spcPts val="0"/>
              </a:spcAft>
              <a:buClr>
                <a:schemeClr val="dk1"/>
              </a:buClr>
              <a:buSzPts val="1100"/>
              <a:buFont typeface="Arial"/>
              <a:buNone/>
            </a:pPr>
            <a:r>
              <a:rPr lang="en" sz="800">
                <a:solidFill>
                  <a:schemeClr val="dk1"/>
                </a:solidFill>
                <a:latin typeface="Cabin"/>
                <a:ea typeface="Cabin"/>
                <a:cs typeface="Cabin"/>
                <a:sym typeface="Cabin"/>
              </a:rPr>
              <a:t>2. Data source: Global Hydrology Research Center. (n.d.). Lightning primer (italicize). National Aeronautics and Space Administration. </a:t>
            </a:r>
            <a:r>
              <a:rPr lang="en" sz="800">
                <a:solidFill>
                  <a:schemeClr val="dk1"/>
                </a:solidFill>
                <a:uFill>
                  <a:noFill/>
                </a:uFill>
                <a:latin typeface="Cabin"/>
                <a:ea typeface="Cabin"/>
                <a:cs typeface="Cabin"/>
                <a:sym typeface="Cabin"/>
                <a:hlinkClick r:id="rId5">
                  <a:extLst>
                    <a:ext uri="{A12FA001-AC4F-418D-AE19-62706E023703}">
                      <ahyp:hlinkClr xmlns:ahyp="http://schemas.microsoft.com/office/drawing/2018/hyperlinkcolor" val="tx"/>
                    </a:ext>
                  </a:extLst>
                </a:hlinkClick>
              </a:rPr>
              <a:t>https://ghrc.nsstc.nasa.gov/lightning/lightning_primer.html</a:t>
            </a:r>
            <a:r>
              <a:rPr lang="en" sz="800">
                <a:latin typeface="Cabin"/>
                <a:ea typeface="Cabin"/>
                <a:cs typeface="Cabin"/>
                <a:sym typeface="Cabin"/>
              </a:rPr>
              <a:t> </a:t>
            </a:r>
            <a:endParaRPr sz="800">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F0F2"/>
        </a:solidFill>
        <a:effectLst/>
      </p:bgPr>
    </p:bg>
    <p:spTree>
      <p:nvGrpSpPr>
        <p:cNvPr id="1" name="Shape 296"/>
        <p:cNvGrpSpPr/>
        <p:nvPr/>
      </p:nvGrpSpPr>
      <p:grpSpPr>
        <a:xfrm>
          <a:off x="0" y="0"/>
          <a:ext cx="0" cy="0"/>
          <a:chOff x="0" y="0"/>
          <a:chExt cx="0" cy="0"/>
        </a:xfrm>
      </p:grpSpPr>
      <p:sp>
        <p:nvSpPr>
          <p:cNvPr id="297" name="Google Shape;297;p49"/>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Examine Lightning Fatality Data</a:t>
            </a:r>
            <a:endParaRPr sz="2800" b="1">
              <a:solidFill>
                <a:srgbClr val="FFFFFF"/>
              </a:solidFill>
              <a:latin typeface="Open Sans"/>
              <a:ea typeface="Open Sans"/>
              <a:cs typeface="Open Sans"/>
              <a:sym typeface="Open Sans"/>
            </a:endParaRPr>
          </a:p>
        </p:txBody>
      </p:sp>
      <p:sp>
        <p:nvSpPr>
          <p:cNvPr id="298" name="Google Shape;298;p49"/>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L</a:t>
            </a:r>
            <a:endParaRPr sz="1800">
              <a:solidFill>
                <a:srgbClr val="256C8D"/>
              </a:solidFill>
              <a:latin typeface="Boogaloo"/>
              <a:ea typeface="Boogaloo"/>
              <a:cs typeface="Boogaloo"/>
              <a:sym typeface="Boogaloo"/>
            </a:endParaRPr>
          </a:p>
        </p:txBody>
      </p:sp>
      <p:pic>
        <p:nvPicPr>
          <p:cNvPr id="299" name="Google Shape;299;p49"/>
          <p:cNvPicPr preferRelativeResize="0"/>
          <p:nvPr/>
        </p:nvPicPr>
        <p:blipFill rotWithShape="1">
          <a:blip r:embed="rId3">
            <a:alphaModFix/>
          </a:blip>
          <a:srcRect t="20861"/>
          <a:stretch/>
        </p:blipFill>
        <p:spPr>
          <a:xfrm>
            <a:off x="457200" y="1705275"/>
            <a:ext cx="8229601" cy="4560131"/>
          </a:xfrm>
          <a:prstGeom prst="rect">
            <a:avLst/>
          </a:prstGeom>
          <a:noFill/>
          <a:ln>
            <a:noFill/>
          </a:ln>
        </p:spPr>
      </p:pic>
      <p:sp>
        <p:nvSpPr>
          <p:cNvPr id="300" name="Google Shape;300;p49"/>
          <p:cNvSpPr txBox="1"/>
          <p:nvPr/>
        </p:nvSpPr>
        <p:spPr>
          <a:xfrm>
            <a:off x="381000" y="6265400"/>
            <a:ext cx="3193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Data Source: Lightning Safety Council. (2023)</a:t>
            </a:r>
            <a:endParaRPr sz="1200">
              <a:solidFill>
                <a:srgbClr val="666666"/>
              </a:solidFill>
              <a:latin typeface="Cabin"/>
              <a:ea typeface="Cabin"/>
              <a:cs typeface="Cabin"/>
              <a:sym typeface="Cabin"/>
            </a:endParaRPr>
          </a:p>
          <a:p>
            <a:pPr marL="0" lvl="0" indent="0" algn="l" rtl="0">
              <a:spcBef>
                <a:spcPts val="0"/>
              </a:spcBef>
              <a:spcAft>
                <a:spcPts val="0"/>
              </a:spcAft>
              <a:buNone/>
            </a:pPr>
            <a:r>
              <a:rPr lang="en" sz="1200">
                <a:solidFill>
                  <a:srgbClr val="666666"/>
                </a:solidFill>
                <a:latin typeface="Cabin"/>
                <a:ea typeface="Cabin"/>
                <a:cs typeface="Cabin"/>
                <a:sym typeface="Cabin"/>
              </a:rPr>
              <a:t>Created with mapchart.net.</a:t>
            </a:r>
            <a:endParaRPr sz="1200">
              <a:solidFill>
                <a:srgbClr val="666666"/>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4"/>
        <p:cNvGrpSpPr/>
        <p:nvPr/>
      </p:nvGrpSpPr>
      <p:grpSpPr>
        <a:xfrm>
          <a:off x="0" y="0"/>
          <a:ext cx="0" cy="0"/>
          <a:chOff x="0" y="0"/>
          <a:chExt cx="0" cy="0"/>
        </a:xfrm>
      </p:grpSpPr>
      <p:sp>
        <p:nvSpPr>
          <p:cNvPr id="305" name="Google Shape;305;p50"/>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Examine Lightning-Caused Wildfires</a:t>
            </a:r>
            <a:endParaRPr sz="2800" b="1">
              <a:solidFill>
                <a:srgbClr val="FFFFFF"/>
              </a:solidFill>
              <a:latin typeface="Open Sans"/>
              <a:ea typeface="Open Sans"/>
              <a:cs typeface="Open Sans"/>
              <a:sym typeface="Open Sans"/>
            </a:endParaRPr>
          </a:p>
        </p:txBody>
      </p:sp>
      <p:sp>
        <p:nvSpPr>
          <p:cNvPr id="306" name="Google Shape;306;p50"/>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M (optional)</a:t>
            </a:r>
            <a:endParaRPr sz="1800">
              <a:solidFill>
                <a:srgbClr val="256C8D"/>
              </a:solidFill>
              <a:latin typeface="Boogaloo"/>
              <a:ea typeface="Boogaloo"/>
              <a:cs typeface="Boogaloo"/>
              <a:sym typeface="Boogaloo"/>
            </a:endParaRPr>
          </a:p>
        </p:txBody>
      </p:sp>
      <p:pic>
        <p:nvPicPr>
          <p:cNvPr id="307" name="Google Shape;307;p50"/>
          <p:cNvPicPr preferRelativeResize="0"/>
          <p:nvPr/>
        </p:nvPicPr>
        <p:blipFill>
          <a:blip r:embed="rId3">
            <a:alphaModFix/>
          </a:blip>
          <a:stretch>
            <a:fillRect/>
          </a:stretch>
        </p:blipFill>
        <p:spPr>
          <a:xfrm>
            <a:off x="132100" y="2296600"/>
            <a:ext cx="8868900" cy="3130200"/>
          </a:xfrm>
          <a:prstGeom prst="rect">
            <a:avLst/>
          </a:prstGeom>
          <a:noFill/>
          <a:ln>
            <a:noFill/>
          </a:ln>
        </p:spPr>
      </p:pic>
      <p:pic>
        <p:nvPicPr>
          <p:cNvPr id="308" name="Google Shape;308;p50"/>
          <p:cNvPicPr preferRelativeResize="0"/>
          <p:nvPr/>
        </p:nvPicPr>
        <p:blipFill>
          <a:blip r:embed="rId4">
            <a:alphaModFix/>
          </a:blip>
          <a:stretch>
            <a:fillRect/>
          </a:stretch>
        </p:blipFill>
        <p:spPr>
          <a:xfrm>
            <a:off x="1633538" y="1347965"/>
            <a:ext cx="5876925" cy="504825"/>
          </a:xfrm>
          <a:prstGeom prst="rect">
            <a:avLst/>
          </a:prstGeom>
          <a:noFill/>
          <a:ln>
            <a:noFill/>
          </a:ln>
        </p:spPr>
      </p:pic>
      <p:sp>
        <p:nvSpPr>
          <p:cNvPr id="309" name="Google Shape;309;p50"/>
          <p:cNvSpPr txBox="1"/>
          <p:nvPr/>
        </p:nvSpPr>
        <p:spPr>
          <a:xfrm>
            <a:off x="457200" y="5655400"/>
            <a:ext cx="8543700" cy="6096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Clr>
                <a:schemeClr val="dk1"/>
              </a:buClr>
              <a:buSzPts val="1100"/>
              <a:buFont typeface="Arial"/>
              <a:buNone/>
            </a:pPr>
            <a:r>
              <a:rPr lang="en" sz="1200">
                <a:solidFill>
                  <a:srgbClr val="666666"/>
                </a:solidFill>
                <a:latin typeface="Cabin"/>
                <a:ea typeface="Cabin"/>
                <a:cs typeface="Cabin"/>
                <a:sym typeface="Cabin"/>
              </a:rPr>
              <a:t>1992–2013 aggregated to a 1/8th degree grid.</a:t>
            </a:r>
            <a:endParaRPr sz="1200">
              <a:solidFill>
                <a:srgbClr val="666666"/>
              </a:solidFill>
              <a:latin typeface="Cabin"/>
              <a:ea typeface="Cabin"/>
              <a:cs typeface="Cabin"/>
              <a:sym typeface="Cabin"/>
            </a:endParaRPr>
          </a:p>
          <a:p>
            <a:pPr marL="0" lvl="0" indent="0" algn="l" rtl="0">
              <a:lnSpc>
                <a:spcPct val="130000"/>
              </a:lnSpc>
              <a:spcBef>
                <a:spcPts val="0"/>
              </a:spcBef>
              <a:spcAft>
                <a:spcPts val="0"/>
              </a:spcAft>
              <a:buClr>
                <a:schemeClr val="dk1"/>
              </a:buClr>
              <a:buSzPts val="1100"/>
              <a:buFont typeface="Arial"/>
              <a:buNone/>
            </a:pPr>
            <a:r>
              <a:rPr lang="en" sz="1200">
                <a:solidFill>
                  <a:srgbClr val="666666"/>
                </a:solidFill>
                <a:latin typeface="Cabin"/>
                <a:ea typeface="Cabin"/>
                <a:cs typeface="Cabin"/>
                <a:sym typeface="Cabin"/>
              </a:rPr>
              <a:t>John Abatzoglou, Crystal Kolden, Jennifer Balch, Bethany Bradley, CCBY 3.0</a:t>
            </a:r>
            <a:endParaRPr sz="1200">
              <a:solidFill>
                <a:srgbClr val="666666"/>
              </a:solidFill>
              <a:latin typeface="Cabin"/>
              <a:ea typeface="Cabin"/>
              <a:cs typeface="Cabin"/>
              <a:sym typeface="Cab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13"/>
        <p:cNvGrpSpPr/>
        <p:nvPr/>
      </p:nvGrpSpPr>
      <p:grpSpPr>
        <a:xfrm>
          <a:off x="0" y="0"/>
          <a:ext cx="0" cy="0"/>
          <a:chOff x="0" y="0"/>
          <a:chExt cx="0" cy="0"/>
        </a:xfrm>
      </p:grpSpPr>
      <p:sp>
        <p:nvSpPr>
          <p:cNvPr id="314" name="Google Shape;314;p51"/>
          <p:cNvSpPr/>
          <p:nvPr/>
        </p:nvSpPr>
        <p:spPr>
          <a:xfrm>
            <a:off x="457200" y="1600200"/>
            <a:ext cx="8229600" cy="48711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1"/>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Identify Patterns About Lightning</a:t>
            </a:r>
            <a:endParaRPr sz="2800" b="1">
              <a:solidFill>
                <a:srgbClr val="FFFFFF"/>
              </a:solidFill>
              <a:latin typeface="Open Sans"/>
              <a:ea typeface="Open Sans"/>
              <a:cs typeface="Open Sans"/>
              <a:sym typeface="Open Sans"/>
            </a:endParaRPr>
          </a:p>
        </p:txBody>
      </p:sp>
      <p:sp>
        <p:nvSpPr>
          <p:cNvPr id="316" name="Google Shape;316;p51"/>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N</a:t>
            </a:r>
            <a:endParaRPr sz="1800">
              <a:solidFill>
                <a:srgbClr val="256C8D"/>
              </a:solidFill>
              <a:latin typeface="Boogaloo"/>
              <a:ea typeface="Boogaloo"/>
              <a:cs typeface="Boogaloo"/>
              <a:sym typeface="Boogaloo"/>
            </a:endParaRPr>
          </a:p>
        </p:txBody>
      </p:sp>
      <p:sp>
        <p:nvSpPr>
          <p:cNvPr id="317" name="Google Shape;317;p51"/>
          <p:cNvSpPr txBox="1"/>
          <p:nvPr/>
        </p:nvSpPr>
        <p:spPr>
          <a:xfrm>
            <a:off x="2330100" y="1737300"/>
            <a:ext cx="6005100" cy="13728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Review and add to the record of the patterns we have found across data sets.</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factors seem to influence where or when lightning occurs?</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How did looking at different data and scales of data help us?</a:t>
            </a:r>
            <a:endParaRPr sz="2400">
              <a:solidFill>
                <a:srgbClr val="304852"/>
              </a:solidFill>
              <a:latin typeface="Cabin"/>
              <a:ea typeface="Cabin"/>
              <a:cs typeface="Cabin"/>
              <a:sym typeface="Cabin"/>
            </a:endParaRPr>
          </a:p>
          <a:p>
            <a:pPr marL="457200" lvl="0" indent="0" algn="l" rtl="0">
              <a:spcBef>
                <a:spcPts val="1000"/>
              </a:spcBef>
              <a:spcAft>
                <a:spcPts val="0"/>
              </a:spcAft>
              <a:buNone/>
            </a:pPr>
            <a:endParaRPr sz="2400">
              <a:solidFill>
                <a:srgbClr val="304852"/>
              </a:solidFill>
              <a:latin typeface="Cabin"/>
              <a:ea typeface="Cabin"/>
              <a:cs typeface="Cabin"/>
              <a:sym typeface="Cabin"/>
            </a:endParaRPr>
          </a:p>
          <a:p>
            <a:pPr marL="0" lvl="0" indent="0" algn="l" rtl="0">
              <a:spcBef>
                <a:spcPts val="1000"/>
              </a:spcBef>
              <a:spcAft>
                <a:spcPts val="0"/>
              </a:spcAft>
              <a:buNone/>
            </a:pP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pic>
        <p:nvPicPr>
          <p:cNvPr id="318" name="Google Shape;318;p51"/>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pic>
        <p:nvPicPr>
          <p:cNvPr id="319" name="Google Shape;319;p51"/>
          <p:cNvPicPr preferRelativeResize="0"/>
          <p:nvPr/>
        </p:nvPicPr>
        <p:blipFill>
          <a:blip r:embed="rId4">
            <a:alphaModFix/>
          </a:blip>
          <a:stretch>
            <a:fillRect/>
          </a:stretch>
        </p:blipFill>
        <p:spPr>
          <a:xfrm>
            <a:off x="2703450" y="4980849"/>
            <a:ext cx="3001426" cy="1500726"/>
          </a:xfrm>
          <a:prstGeom prst="rect">
            <a:avLst/>
          </a:prstGeom>
          <a:noFill/>
          <a:ln w="19050" cap="flat" cmpd="sng">
            <a:solidFill>
              <a:srgbClr val="304852"/>
            </a:solidFill>
            <a:prstDash val="solid"/>
            <a:round/>
            <a:headEnd type="none" w="sm" len="sm"/>
            <a:tailEnd type="none" w="sm" len="sm"/>
          </a:ln>
        </p:spPr>
      </p:pic>
      <p:pic>
        <p:nvPicPr>
          <p:cNvPr id="320" name="Google Shape;320;p51"/>
          <p:cNvPicPr preferRelativeResize="0"/>
          <p:nvPr/>
        </p:nvPicPr>
        <p:blipFill rotWithShape="1">
          <a:blip r:embed="rId5">
            <a:alphaModFix/>
          </a:blip>
          <a:srcRect t="20861"/>
          <a:stretch/>
        </p:blipFill>
        <p:spPr>
          <a:xfrm>
            <a:off x="6069725" y="5170086"/>
            <a:ext cx="2850412" cy="1579451"/>
          </a:xfrm>
          <a:prstGeom prst="rect">
            <a:avLst/>
          </a:prstGeom>
          <a:noFill/>
          <a:ln w="19050" cap="flat" cmpd="sng">
            <a:solidFill>
              <a:srgbClr val="304852"/>
            </a:solidFill>
            <a:prstDash val="solid"/>
            <a:round/>
            <a:headEnd type="none" w="sm" len="sm"/>
            <a:tailEnd type="none" w="sm" len="sm"/>
          </a:ln>
        </p:spPr>
      </p:pic>
      <p:sp>
        <p:nvSpPr>
          <p:cNvPr id="321" name="Google Shape;321;p51"/>
          <p:cNvSpPr txBox="1"/>
          <p:nvPr/>
        </p:nvSpPr>
        <p:spPr>
          <a:xfrm>
            <a:off x="3319675" y="6471300"/>
            <a:ext cx="193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NASA, Lauren Dauphin</a:t>
            </a:r>
            <a:endParaRPr sz="1200">
              <a:solidFill>
                <a:srgbClr val="666666"/>
              </a:solidFill>
              <a:latin typeface="Cabin"/>
              <a:ea typeface="Cabin"/>
              <a:cs typeface="Cabin"/>
              <a:sym typeface="Cabin"/>
            </a:endParaRPr>
          </a:p>
        </p:txBody>
      </p:sp>
      <p:pic>
        <p:nvPicPr>
          <p:cNvPr id="322" name="Google Shape;322;p51"/>
          <p:cNvPicPr preferRelativeResize="0"/>
          <p:nvPr/>
        </p:nvPicPr>
        <p:blipFill rotWithShape="1">
          <a:blip r:embed="rId6">
            <a:alphaModFix/>
          </a:blip>
          <a:srcRect l="7965" t="6120" r="12378"/>
          <a:stretch/>
        </p:blipFill>
        <p:spPr>
          <a:xfrm>
            <a:off x="251198" y="5170088"/>
            <a:ext cx="2065265" cy="15794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26"/>
        <p:cNvGrpSpPr/>
        <p:nvPr/>
      </p:nvGrpSpPr>
      <p:grpSpPr>
        <a:xfrm>
          <a:off x="0" y="0"/>
          <a:ext cx="0" cy="0"/>
          <a:chOff x="0" y="0"/>
          <a:chExt cx="0" cy="0"/>
        </a:xfrm>
      </p:grpSpPr>
      <p:sp>
        <p:nvSpPr>
          <p:cNvPr id="327" name="Google Shape;327;p52"/>
          <p:cNvSpPr/>
          <p:nvPr/>
        </p:nvSpPr>
        <p:spPr>
          <a:xfrm>
            <a:off x="457200" y="1600200"/>
            <a:ext cx="8229600" cy="2327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2"/>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Navigate</a:t>
            </a:r>
            <a:endParaRPr sz="2800" b="1">
              <a:solidFill>
                <a:srgbClr val="FFFFFF"/>
              </a:solidFill>
              <a:latin typeface="Open Sans"/>
              <a:ea typeface="Open Sans"/>
              <a:cs typeface="Open Sans"/>
              <a:sym typeface="Open Sans"/>
            </a:endParaRPr>
          </a:p>
        </p:txBody>
      </p:sp>
      <p:sp>
        <p:nvSpPr>
          <p:cNvPr id="329" name="Google Shape;329;p52"/>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O</a:t>
            </a:r>
            <a:endParaRPr sz="1800">
              <a:solidFill>
                <a:srgbClr val="256C8D"/>
              </a:solidFill>
              <a:latin typeface="Boogaloo"/>
              <a:ea typeface="Boogaloo"/>
              <a:cs typeface="Boogaloo"/>
              <a:sym typeface="Boogaloo"/>
            </a:endParaRPr>
          </a:p>
        </p:txBody>
      </p:sp>
      <p:sp>
        <p:nvSpPr>
          <p:cNvPr id="330" name="Google Shape;330;p52"/>
          <p:cNvSpPr txBox="1"/>
          <p:nvPr/>
        </p:nvSpPr>
        <p:spPr>
          <a:xfrm>
            <a:off x="2330100" y="1661100"/>
            <a:ext cx="6005100" cy="23277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did we figure out about lightning last class? </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were we wondering about, or what questions did the data raise for us? </a:t>
            </a:r>
            <a:endParaRPr sz="2400">
              <a:solidFill>
                <a:srgbClr val="304852"/>
              </a:solidFill>
              <a:latin typeface="Cabin"/>
              <a:ea typeface="Cabin"/>
              <a:cs typeface="Cabin"/>
              <a:sym typeface="Cabin"/>
            </a:endParaRPr>
          </a:p>
          <a:p>
            <a:pPr marL="0" lvl="0" indent="0" algn="l" rtl="0">
              <a:spcBef>
                <a:spcPts val="1000"/>
              </a:spcBef>
              <a:spcAft>
                <a:spcPts val="0"/>
              </a:spcAft>
              <a:buNone/>
            </a:pPr>
            <a:endParaRPr sz="2400">
              <a:solidFill>
                <a:srgbClr val="9900FF"/>
              </a:solidFill>
              <a:latin typeface="Cabin"/>
              <a:ea typeface="Cabin"/>
              <a:cs typeface="Cabin"/>
              <a:sym typeface="Cabin"/>
            </a:endParaRPr>
          </a:p>
          <a:p>
            <a:pPr marL="0" lvl="0" indent="0" algn="l" rtl="0">
              <a:spcBef>
                <a:spcPts val="1000"/>
              </a:spcBef>
              <a:spcAft>
                <a:spcPts val="0"/>
              </a:spcAft>
              <a:buNone/>
            </a:pPr>
            <a:endParaRPr sz="1800">
              <a:solidFill>
                <a:srgbClr val="256C8D"/>
              </a:solidFill>
              <a:latin typeface="Cabin Condensed"/>
              <a:ea typeface="Cabin Condensed"/>
              <a:cs typeface="Cabin Condensed"/>
              <a:sym typeface="Cabin Condensed"/>
            </a:endParaRPr>
          </a:p>
        </p:txBody>
      </p:sp>
      <p:pic>
        <p:nvPicPr>
          <p:cNvPr id="331" name="Google Shape;331;p52"/>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35"/>
        <p:cNvGrpSpPr/>
        <p:nvPr/>
      </p:nvGrpSpPr>
      <p:grpSpPr>
        <a:xfrm>
          <a:off x="0" y="0"/>
          <a:ext cx="0" cy="0"/>
          <a:chOff x="0" y="0"/>
          <a:chExt cx="0" cy="0"/>
        </a:xfrm>
      </p:grpSpPr>
      <p:sp>
        <p:nvSpPr>
          <p:cNvPr id="336" name="Google Shape;336;p53"/>
          <p:cNvSpPr/>
          <p:nvPr/>
        </p:nvSpPr>
        <p:spPr>
          <a:xfrm>
            <a:off x="457200" y="1600200"/>
            <a:ext cx="8229600" cy="4817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53"/>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FFFF"/>
                </a:solidFill>
                <a:latin typeface="Open Sans"/>
                <a:ea typeface="Open Sans"/>
                <a:cs typeface="Open Sans"/>
                <a:sym typeface="Open Sans"/>
              </a:rPr>
              <a:t>Review Model Development</a:t>
            </a:r>
            <a:endParaRPr sz="2800" b="1" i="0" u="none" strike="noStrike" cap="none">
              <a:solidFill>
                <a:srgbClr val="FFFFFF"/>
              </a:solidFill>
              <a:latin typeface="Open Sans"/>
              <a:ea typeface="Open Sans"/>
              <a:cs typeface="Open Sans"/>
              <a:sym typeface="Open Sans"/>
            </a:endParaRPr>
          </a:p>
        </p:txBody>
      </p:sp>
      <p:sp>
        <p:nvSpPr>
          <p:cNvPr id="338" name="Google Shape;338;p53"/>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P</a:t>
            </a:r>
            <a:endParaRPr sz="1800" b="0" i="0" u="none" strike="noStrike" cap="none">
              <a:solidFill>
                <a:srgbClr val="256C8D"/>
              </a:solidFill>
              <a:latin typeface="Boogaloo"/>
              <a:ea typeface="Boogaloo"/>
              <a:cs typeface="Boogaloo"/>
              <a:sym typeface="Boogaloo"/>
            </a:endParaRPr>
          </a:p>
        </p:txBody>
      </p:sp>
      <p:sp>
        <p:nvSpPr>
          <p:cNvPr id="339" name="Google Shape;339;p53"/>
          <p:cNvSpPr txBox="1"/>
          <p:nvPr/>
        </p:nvSpPr>
        <p:spPr>
          <a:xfrm>
            <a:off x="2330100" y="1813500"/>
            <a:ext cx="6005100" cy="46044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0" lvl="0" indent="0" algn="l" rtl="0">
              <a:spcBef>
                <a:spcPts val="0"/>
              </a:spcBef>
              <a:spcAft>
                <a:spcPts val="0"/>
              </a:spcAft>
              <a:buClr>
                <a:schemeClr val="dk1"/>
              </a:buClr>
              <a:buSzPts val="2400"/>
              <a:buFont typeface="Arial"/>
              <a:buNone/>
            </a:pPr>
            <a:r>
              <a:rPr lang="en" sz="2400">
                <a:solidFill>
                  <a:srgbClr val="304852"/>
                </a:solidFill>
                <a:latin typeface="Cabin"/>
                <a:ea typeface="Cabin"/>
                <a:cs typeface="Cabin"/>
                <a:sym typeface="Cabin"/>
              </a:rPr>
              <a:t>Why or how do scientists (like us) use models when thinking about phenomena like lightning?</a:t>
            </a:r>
            <a:endParaRPr sz="2400">
              <a:solidFill>
                <a:srgbClr val="304852"/>
              </a:solidFill>
              <a:latin typeface="Cabin"/>
              <a:ea typeface="Cabin"/>
              <a:cs typeface="Cabin"/>
              <a:sym typeface="Cabin"/>
            </a:endParaRPr>
          </a:p>
          <a:p>
            <a:pPr marL="0" lvl="0" indent="0" algn="l" rtl="0">
              <a:spcBef>
                <a:spcPts val="0"/>
              </a:spcBef>
              <a:spcAft>
                <a:spcPts val="0"/>
              </a:spcAft>
              <a:buClr>
                <a:schemeClr val="dk1"/>
              </a:buClr>
              <a:buSzPts val="2400"/>
              <a:buFont typeface="Arial"/>
              <a:buNone/>
            </a:pPr>
            <a:endParaRPr sz="2400">
              <a:solidFill>
                <a:srgbClr val="304852"/>
              </a:solidFill>
              <a:latin typeface="Cabin"/>
              <a:ea typeface="Cabin"/>
              <a:cs typeface="Cabin"/>
              <a:sym typeface="Cabin"/>
            </a:endParaRPr>
          </a:p>
          <a:p>
            <a:pPr marL="0" lvl="0" indent="0" algn="l" rtl="0">
              <a:spcBef>
                <a:spcPts val="0"/>
              </a:spcBef>
              <a:spcAft>
                <a:spcPts val="0"/>
              </a:spcAft>
              <a:buClr>
                <a:schemeClr val="dk1"/>
              </a:buClr>
              <a:buSzPts val="2400"/>
              <a:buFont typeface="Arial"/>
              <a:buNone/>
            </a:pPr>
            <a:r>
              <a:rPr lang="en" sz="2400">
                <a:solidFill>
                  <a:srgbClr val="304852"/>
                </a:solidFill>
                <a:latin typeface="Cabin"/>
                <a:ea typeface="Cabin"/>
                <a:cs typeface="Cabin"/>
                <a:sym typeface="Cabin"/>
              </a:rPr>
              <a:t>Why is it important to include: </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components?</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relationships or interactions?</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mechanisms?</a:t>
            </a: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340" name="Google Shape;340;p53"/>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44"/>
        <p:cNvGrpSpPr/>
        <p:nvPr/>
      </p:nvGrpSpPr>
      <p:grpSpPr>
        <a:xfrm>
          <a:off x="0" y="0"/>
          <a:ext cx="0" cy="0"/>
          <a:chOff x="0" y="0"/>
          <a:chExt cx="0" cy="0"/>
        </a:xfrm>
      </p:grpSpPr>
      <p:sp>
        <p:nvSpPr>
          <p:cNvPr id="345" name="Google Shape;345;p54"/>
          <p:cNvSpPr/>
          <p:nvPr/>
        </p:nvSpPr>
        <p:spPr>
          <a:xfrm>
            <a:off x="457200" y="1600200"/>
            <a:ext cx="8229600" cy="4484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4"/>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FFFF"/>
                </a:solidFill>
                <a:latin typeface="Open Sans"/>
                <a:ea typeface="Open Sans"/>
                <a:cs typeface="Open Sans"/>
                <a:sym typeface="Open Sans"/>
              </a:rPr>
              <a:t>Review Model Development</a:t>
            </a:r>
            <a:endParaRPr sz="2800" b="1" i="0" u="none" strike="noStrike" cap="none">
              <a:solidFill>
                <a:srgbClr val="FFFFFF"/>
              </a:solidFill>
              <a:latin typeface="Open Sans"/>
              <a:ea typeface="Open Sans"/>
              <a:cs typeface="Open Sans"/>
              <a:sym typeface="Open Sans"/>
            </a:endParaRPr>
          </a:p>
        </p:txBody>
      </p:sp>
      <p:sp>
        <p:nvSpPr>
          <p:cNvPr id="347" name="Google Shape;347;p54"/>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Q (optional)</a:t>
            </a:r>
            <a:endParaRPr sz="1800" b="0" i="0" u="none" strike="noStrike" cap="none">
              <a:solidFill>
                <a:srgbClr val="256C8D"/>
              </a:solidFill>
              <a:latin typeface="Boogaloo"/>
              <a:ea typeface="Boogaloo"/>
              <a:cs typeface="Boogaloo"/>
              <a:sym typeface="Boogaloo"/>
            </a:endParaRPr>
          </a:p>
        </p:txBody>
      </p:sp>
      <p:sp>
        <p:nvSpPr>
          <p:cNvPr id="348" name="Google Shape;348;p54"/>
          <p:cNvSpPr txBox="1"/>
          <p:nvPr/>
        </p:nvSpPr>
        <p:spPr>
          <a:xfrm>
            <a:off x="2330100" y="1813500"/>
            <a:ext cx="6005100" cy="35949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a:solidFill>
                  <a:srgbClr val="304852"/>
                </a:solidFill>
                <a:latin typeface="Cabin"/>
                <a:ea typeface="Cabin"/>
                <a:cs typeface="Cabin"/>
                <a:sym typeface="Cabin"/>
              </a:rPr>
              <a:t>Before we develop our models to explain lightning, let's review what modeling entails with a familiar example:</a:t>
            </a:r>
            <a:r>
              <a:rPr lang="en" sz="2400" b="0" i="0" u="none" strike="noStrike" cap="none">
                <a:solidFill>
                  <a:srgbClr val="304852"/>
                </a:solidFill>
                <a:latin typeface="Cabin"/>
                <a:ea typeface="Cabin"/>
                <a:cs typeface="Cabin"/>
                <a:sym typeface="Cabin"/>
              </a:rPr>
              <a:t> </a:t>
            </a:r>
            <a:r>
              <a:rPr lang="en" sz="2400" b="0" i="1" u="none" strike="noStrike" cap="none">
                <a:solidFill>
                  <a:srgbClr val="304852"/>
                </a:solidFill>
                <a:latin typeface="Cabin"/>
                <a:ea typeface="Cabin"/>
                <a:cs typeface="Cabin"/>
                <a:sym typeface="Cabin"/>
              </a:rPr>
              <a:t>How do you move a soccer ball with your foot? </a:t>
            </a:r>
            <a:br>
              <a:rPr lang="en" sz="2400" b="0" i="1" u="none" strike="noStrike" cap="none">
                <a:solidFill>
                  <a:srgbClr val="304852"/>
                </a:solidFill>
                <a:latin typeface="Cabin"/>
                <a:ea typeface="Cabin"/>
                <a:cs typeface="Cabin"/>
                <a:sym typeface="Cabin"/>
              </a:rPr>
            </a:br>
            <a:br>
              <a:rPr lang="en" sz="2400" b="0" i="0" u="none" strike="noStrike" cap="none">
                <a:solidFill>
                  <a:srgbClr val="304852"/>
                </a:solidFill>
                <a:latin typeface="Cabin"/>
                <a:ea typeface="Cabin"/>
                <a:cs typeface="Cabin"/>
                <a:sym typeface="Cabin"/>
              </a:rPr>
            </a:br>
            <a:r>
              <a:rPr lang="en" sz="2400" b="0" i="0" u="none" strike="noStrike" cap="none">
                <a:solidFill>
                  <a:srgbClr val="304852"/>
                </a:solidFill>
                <a:latin typeface="Cabin"/>
                <a:ea typeface="Cabin"/>
                <a:cs typeface="Cabin"/>
                <a:sym typeface="Cabin"/>
              </a:rPr>
              <a:t>What are the</a:t>
            </a:r>
            <a:r>
              <a:rPr lang="en" sz="2400">
                <a:solidFill>
                  <a:srgbClr val="304852"/>
                </a:solidFill>
                <a:latin typeface="Cabin"/>
                <a:ea typeface="Cabin"/>
                <a:cs typeface="Cabin"/>
                <a:sym typeface="Cabin"/>
              </a:rPr>
              <a:t>:</a:t>
            </a:r>
            <a:endParaRPr sz="2400" b="0" i="0" u="none" strike="noStrike" cap="none">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Char char="●"/>
            </a:pPr>
            <a:r>
              <a:rPr lang="en" sz="2400" b="0" i="0" u="none" strike="noStrike" cap="none">
                <a:solidFill>
                  <a:srgbClr val="304852"/>
                </a:solidFill>
                <a:latin typeface="Cabin"/>
                <a:ea typeface="Cabin"/>
                <a:cs typeface="Cabin"/>
                <a:sym typeface="Cabin"/>
              </a:rPr>
              <a:t>components?</a:t>
            </a:r>
            <a:endParaRPr sz="2400" b="0" i="0" u="none" strike="noStrike" cap="none">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Char char="●"/>
            </a:pPr>
            <a:r>
              <a:rPr lang="en" sz="2400" b="0" i="0" u="none" strike="noStrike" cap="none">
                <a:solidFill>
                  <a:srgbClr val="304852"/>
                </a:solidFill>
                <a:latin typeface="Cabin"/>
                <a:ea typeface="Cabin"/>
                <a:cs typeface="Cabin"/>
                <a:sym typeface="Cabin"/>
              </a:rPr>
              <a:t>relationships or interactions?</a:t>
            </a:r>
            <a:endParaRPr sz="2400" b="0" i="0" u="none" strike="noStrike" cap="none">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Char char="●"/>
            </a:pPr>
            <a:r>
              <a:rPr lang="en" sz="2400" b="0" i="0" u="none" strike="noStrike" cap="none">
                <a:solidFill>
                  <a:srgbClr val="304852"/>
                </a:solidFill>
                <a:latin typeface="Cabin"/>
                <a:ea typeface="Cabin"/>
                <a:cs typeface="Cabin"/>
                <a:sym typeface="Cabin"/>
              </a:rPr>
              <a:t>mechanisms?</a:t>
            </a: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349" name="Google Shape;349;p54"/>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53"/>
        <p:cNvGrpSpPr/>
        <p:nvPr/>
      </p:nvGrpSpPr>
      <p:grpSpPr>
        <a:xfrm>
          <a:off x="0" y="0"/>
          <a:ext cx="0" cy="0"/>
          <a:chOff x="0" y="0"/>
          <a:chExt cx="0" cy="0"/>
        </a:xfrm>
      </p:grpSpPr>
      <p:sp>
        <p:nvSpPr>
          <p:cNvPr id="354" name="Google Shape;354;p55"/>
          <p:cNvSpPr/>
          <p:nvPr/>
        </p:nvSpPr>
        <p:spPr>
          <a:xfrm>
            <a:off x="457200" y="4038600"/>
            <a:ext cx="8229600" cy="22149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5"/>
          <p:cNvSpPr/>
          <p:nvPr/>
        </p:nvSpPr>
        <p:spPr>
          <a:xfrm>
            <a:off x="457200" y="1600200"/>
            <a:ext cx="8229600" cy="19494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55"/>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FFFF"/>
                </a:solidFill>
                <a:latin typeface="Open Sans"/>
                <a:ea typeface="Open Sans"/>
                <a:cs typeface="Open Sans"/>
                <a:sym typeface="Open Sans"/>
              </a:rPr>
              <a:t>Develop an Initial Model</a:t>
            </a:r>
            <a:endParaRPr sz="2800" b="1" i="0" u="none" strike="noStrike" cap="none">
              <a:solidFill>
                <a:srgbClr val="FFFFFF"/>
              </a:solidFill>
              <a:latin typeface="Open Sans"/>
              <a:ea typeface="Open Sans"/>
              <a:cs typeface="Open Sans"/>
              <a:sym typeface="Open Sans"/>
            </a:endParaRPr>
          </a:p>
        </p:txBody>
      </p:sp>
      <p:sp>
        <p:nvSpPr>
          <p:cNvPr id="357" name="Google Shape;357;p55"/>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R</a:t>
            </a:r>
            <a:endParaRPr sz="1800" b="0" i="0" u="none" strike="noStrike" cap="none">
              <a:solidFill>
                <a:srgbClr val="256C8D"/>
              </a:solidFill>
              <a:latin typeface="Boogaloo"/>
              <a:ea typeface="Boogaloo"/>
              <a:cs typeface="Boogaloo"/>
              <a:sym typeface="Boogaloo"/>
            </a:endParaRPr>
          </a:p>
        </p:txBody>
      </p:sp>
      <p:sp>
        <p:nvSpPr>
          <p:cNvPr id="358" name="Google Shape;358;p55"/>
          <p:cNvSpPr txBox="1"/>
          <p:nvPr/>
        </p:nvSpPr>
        <p:spPr>
          <a:xfrm>
            <a:off x="2051000" y="1813500"/>
            <a:ext cx="6435000" cy="13728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With a partner</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304852"/>
                </a:solidFill>
                <a:latin typeface="Cabin"/>
                <a:ea typeface="Cabin"/>
                <a:cs typeface="Cabin"/>
                <a:sym typeface="Cabin"/>
              </a:rPr>
              <a:t>Brainstorm components to include in your model to answer the question</a:t>
            </a:r>
            <a:r>
              <a:rPr lang="en" sz="2400">
                <a:solidFill>
                  <a:srgbClr val="304852"/>
                </a:solidFill>
                <a:latin typeface="Cabin"/>
                <a:ea typeface="Cabin"/>
                <a:cs typeface="Cabin"/>
                <a:sym typeface="Cabin"/>
              </a:rPr>
              <a:t>,</a:t>
            </a:r>
            <a:r>
              <a:rPr lang="en" sz="2400" b="0" i="0" u="none" strike="noStrike" cap="none">
                <a:solidFill>
                  <a:srgbClr val="304852"/>
                </a:solidFill>
                <a:latin typeface="Cabin"/>
                <a:ea typeface="Cabin"/>
                <a:cs typeface="Cabin"/>
                <a:sym typeface="Cabin"/>
              </a:rPr>
              <a:t> </a:t>
            </a:r>
            <a:r>
              <a:rPr lang="en" sz="2400" b="1" i="0" u="none" strike="noStrike" cap="none">
                <a:solidFill>
                  <a:srgbClr val="304852"/>
                </a:solidFill>
                <a:latin typeface="Cabin"/>
                <a:ea typeface="Cabin"/>
                <a:cs typeface="Cabin"/>
                <a:sym typeface="Cabin"/>
              </a:rPr>
              <a:t>What causes lightning to strike at a particular place and time? </a:t>
            </a:r>
            <a:endParaRPr sz="2400" b="1"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359" name="Google Shape;359;p55"/>
          <p:cNvPicPr preferRelativeResize="0"/>
          <p:nvPr/>
        </p:nvPicPr>
        <p:blipFill rotWithShape="1">
          <a:blip r:embed="rId3">
            <a:alphaModFix/>
          </a:blip>
          <a:srcRect/>
          <a:stretch/>
        </p:blipFill>
        <p:spPr>
          <a:xfrm>
            <a:off x="767700" y="1882925"/>
            <a:ext cx="1112435" cy="1303375"/>
          </a:xfrm>
          <a:prstGeom prst="rect">
            <a:avLst/>
          </a:prstGeom>
          <a:noFill/>
          <a:ln>
            <a:noFill/>
          </a:ln>
        </p:spPr>
      </p:pic>
      <p:sp>
        <p:nvSpPr>
          <p:cNvPr id="360" name="Google Shape;360;p55"/>
          <p:cNvSpPr txBox="1"/>
          <p:nvPr/>
        </p:nvSpPr>
        <p:spPr>
          <a:xfrm>
            <a:off x="2051000" y="4223750"/>
            <a:ext cx="6435000" cy="15183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On your own</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304852"/>
                </a:solidFill>
                <a:latin typeface="Cabin"/>
                <a:ea typeface="Cabin"/>
                <a:cs typeface="Cabin"/>
                <a:sym typeface="Cabin"/>
              </a:rPr>
              <a:t>Develop </a:t>
            </a:r>
            <a:r>
              <a:rPr lang="en" sz="2400">
                <a:solidFill>
                  <a:srgbClr val="304852"/>
                </a:solidFill>
                <a:latin typeface="Cabin"/>
                <a:ea typeface="Cabin"/>
                <a:cs typeface="Cabin"/>
                <a:sym typeface="Cabin"/>
              </a:rPr>
              <a:t>your model</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Be sure to </a:t>
            </a:r>
            <a:r>
              <a:rPr lang="en" sz="2400" i="1">
                <a:solidFill>
                  <a:srgbClr val="304852"/>
                </a:solidFill>
                <a:latin typeface="Cabin"/>
                <a:ea typeface="Cabin"/>
                <a:cs typeface="Cabin"/>
                <a:sym typeface="Cabin"/>
              </a:rPr>
              <a:t>include </a:t>
            </a:r>
            <a:r>
              <a:rPr lang="en" sz="2400">
                <a:solidFill>
                  <a:srgbClr val="304852"/>
                </a:solidFill>
                <a:latin typeface="Cabin"/>
                <a:ea typeface="Cabin"/>
                <a:cs typeface="Cabin"/>
                <a:sym typeface="Cabin"/>
              </a:rPr>
              <a:t>and </a:t>
            </a:r>
            <a:r>
              <a:rPr lang="en" sz="2400" i="1">
                <a:solidFill>
                  <a:srgbClr val="304852"/>
                </a:solidFill>
                <a:latin typeface="Cabin"/>
                <a:ea typeface="Cabin"/>
                <a:cs typeface="Cabin"/>
                <a:sym typeface="Cabin"/>
              </a:rPr>
              <a:t>show relationships between</a:t>
            </a:r>
            <a:r>
              <a:rPr lang="en" sz="2400">
                <a:solidFill>
                  <a:srgbClr val="304852"/>
                </a:solidFill>
                <a:latin typeface="Cabin"/>
                <a:ea typeface="Cabin"/>
                <a:cs typeface="Cabin"/>
                <a:sym typeface="Cabin"/>
              </a:rPr>
              <a:t> the components you brainstormed.</a:t>
            </a:r>
            <a:endParaRPr sz="2400">
              <a:solidFill>
                <a:srgbClr val="304852"/>
              </a:solidFill>
              <a:latin typeface="Cabin"/>
              <a:ea typeface="Cabin"/>
              <a:cs typeface="Cabin"/>
              <a:sym typeface="Cabin"/>
            </a:endParaRPr>
          </a:p>
        </p:txBody>
      </p:sp>
      <p:pic>
        <p:nvPicPr>
          <p:cNvPr id="361" name="Google Shape;361;p55"/>
          <p:cNvPicPr preferRelativeResize="0"/>
          <p:nvPr/>
        </p:nvPicPr>
        <p:blipFill rotWithShape="1">
          <a:blip r:embed="rId4">
            <a:alphaModFix/>
          </a:blip>
          <a:srcRect t="248" b="238"/>
          <a:stretch/>
        </p:blipFill>
        <p:spPr>
          <a:xfrm>
            <a:off x="691500" y="4235300"/>
            <a:ext cx="1112425" cy="13116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65"/>
        <p:cNvGrpSpPr/>
        <p:nvPr/>
      </p:nvGrpSpPr>
      <p:grpSpPr>
        <a:xfrm>
          <a:off x="0" y="0"/>
          <a:ext cx="0" cy="0"/>
          <a:chOff x="0" y="0"/>
          <a:chExt cx="0" cy="0"/>
        </a:xfrm>
      </p:grpSpPr>
      <p:sp>
        <p:nvSpPr>
          <p:cNvPr id="366" name="Google Shape;366;p56"/>
          <p:cNvSpPr/>
          <p:nvPr/>
        </p:nvSpPr>
        <p:spPr>
          <a:xfrm>
            <a:off x="457200" y="1600200"/>
            <a:ext cx="8229600" cy="29622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56"/>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rgbClr val="FFFFFF"/>
                </a:solidFill>
                <a:latin typeface="Open Sans"/>
                <a:ea typeface="Open Sans"/>
                <a:cs typeface="Open Sans"/>
                <a:sym typeface="Open Sans"/>
              </a:rPr>
              <a:t>What is lightning? </a:t>
            </a:r>
            <a:endParaRPr sz="2800" b="1" i="0" u="none" strike="noStrike" cap="none">
              <a:solidFill>
                <a:srgbClr val="FFFFFF"/>
              </a:solidFill>
              <a:latin typeface="Open Sans"/>
              <a:ea typeface="Open Sans"/>
              <a:cs typeface="Open Sans"/>
              <a:sym typeface="Open Sans"/>
            </a:endParaRPr>
          </a:p>
        </p:txBody>
      </p:sp>
      <p:sp>
        <p:nvSpPr>
          <p:cNvPr id="368" name="Google Shape;368;p56"/>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S</a:t>
            </a:r>
            <a:endParaRPr sz="1800" b="0" i="0" u="none" strike="noStrike" cap="none">
              <a:solidFill>
                <a:srgbClr val="256C8D"/>
              </a:solidFill>
              <a:latin typeface="Boogaloo"/>
              <a:ea typeface="Boogaloo"/>
              <a:cs typeface="Boogaloo"/>
              <a:sym typeface="Boogaloo"/>
            </a:endParaRPr>
          </a:p>
        </p:txBody>
      </p:sp>
      <p:sp>
        <p:nvSpPr>
          <p:cNvPr id="369" name="Google Shape;369;p56"/>
          <p:cNvSpPr txBox="1"/>
          <p:nvPr/>
        </p:nvSpPr>
        <p:spPr>
          <a:xfrm>
            <a:off x="2330100" y="1813500"/>
            <a:ext cx="6005100" cy="1400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600" b="1" i="0" u="none" strike="noStrike" cap="none">
                <a:solidFill>
                  <a:srgbClr val="304852"/>
                </a:solidFill>
                <a:latin typeface="Open Sans"/>
                <a:ea typeface="Open Sans"/>
                <a:cs typeface="Open Sans"/>
                <a:sym typeface="Open Sans"/>
              </a:rPr>
              <a:t>Turn and Talk</a:t>
            </a:r>
            <a:endParaRPr sz="2600" b="1" i="0" u="none" strike="noStrike" cap="none">
              <a:solidFill>
                <a:srgbClr val="304852"/>
              </a:solidFill>
              <a:latin typeface="Open Sans"/>
              <a:ea typeface="Open Sans"/>
              <a:cs typeface="Open Sans"/>
              <a:sym typeface="Open Sans"/>
            </a:endParaRPr>
          </a:p>
          <a:p>
            <a:pPr marL="457200" marR="0" lvl="0" indent="-381000" algn="l" rtl="0">
              <a:lnSpc>
                <a:spcPct val="100000"/>
              </a:lnSpc>
              <a:spcBef>
                <a:spcPts val="1000"/>
              </a:spcBef>
              <a:spcAft>
                <a:spcPts val="0"/>
              </a:spcAft>
              <a:buClr>
                <a:srgbClr val="304852"/>
              </a:buClr>
              <a:buSzPts val="2400"/>
              <a:buFont typeface="Cabin"/>
              <a:buAutoNum type="arabicPeriod"/>
            </a:pPr>
            <a:r>
              <a:rPr lang="en" sz="2400">
                <a:solidFill>
                  <a:srgbClr val="304852"/>
                </a:solidFill>
                <a:latin typeface="Cabin"/>
                <a:ea typeface="Cabin"/>
                <a:cs typeface="Cabin"/>
                <a:sym typeface="Cabin"/>
              </a:rPr>
              <a:t>Is lightning energy, or is lightning matter?</a:t>
            </a:r>
            <a:endParaRPr sz="2400">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AutoNum type="arabicPeriod"/>
            </a:pPr>
            <a:r>
              <a:rPr lang="en" sz="2400">
                <a:solidFill>
                  <a:srgbClr val="304852"/>
                </a:solidFill>
                <a:latin typeface="Cabin"/>
                <a:ea typeface="Cabin"/>
                <a:cs typeface="Cabin"/>
                <a:sym typeface="Cabin"/>
              </a:rPr>
              <a:t>What evidence do you have for either?</a:t>
            </a:r>
            <a:endParaRPr sz="2400">
              <a:solidFill>
                <a:srgbClr val="304852"/>
              </a:solidFill>
              <a:latin typeface="Cabin"/>
              <a:ea typeface="Cabin"/>
              <a:cs typeface="Cabin"/>
              <a:sym typeface="Cabin"/>
            </a:endParaRPr>
          </a:p>
          <a:p>
            <a:pPr marL="457200" marR="0" lvl="0" indent="-381000" algn="l" rtl="0">
              <a:lnSpc>
                <a:spcPct val="100000"/>
              </a:lnSpc>
              <a:spcBef>
                <a:spcPts val="1000"/>
              </a:spcBef>
              <a:spcAft>
                <a:spcPts val="1000"/>
              </a:spcAft>
              <a:buClr>
                <a:srgbClr val="304852"/>
              </a:buClr>
              <a:buSzPts val="2400"/>
              <a:buFont typeface="Cabin"/>
              <a:buAutoNum type="arabicPeriod"/>
            </a:pPr>
            <a:r>
              <a:rPr lang="en" sz="2400">
                <a:solidFill>
                  <a:srgbClr val="304852"/>
                </a:solidFill>
                <a:latin typeface="Cabin"/>
                <a:ea typeface="Cabin"/>
                <a:cs typeface="Cabin"/>
                <a:sym typeface="Cabin"/>
              </a:rPr>
              <a:t>How does answering these questions help us figure out what causes lightning?</a:t>
            </a:r>
            <a:endParaRPr sz="2400" b="0" i="0" u="none" strike="noStrike" cap="none">
              <a:solidFill>
                <a:srgbClr val="304852"/>
              </a:solidFill>
              <a:latin typeface="Cabin"/>
              <a:ea typeface="Cabin"/>
              <a:cs typeface="Cabin"/>
              <a:sym typeface="Cabin"/>
            </a:endParaRPr>
          </a:p>
        </p:txBody>
      </p:sp>
      <p:sp>
        <p:nvSpPr>
          <p:cNvPr id="370" name="Google Shape;370;p56"/>
          <p:cNvSpPr txBox="1"/>
          <p:nvPr/>
        </p:nvSpPr>
        <p:spPr>
          <a:xfrm rot="-60004">
            <a:off x="6000521" y="4223368"/>
            <a:ext cx="3007958" cy="913344"/>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i="0" u="none" strike="noStrike" cap="none">
                <a:solidFill>
                  <a:srgbClr val="304852"/>
                </a:solidFill>
                <a:latin typeface="Cabin"/>
                <a:ea typeface="Cabin"/>
                <a:cs typeface="Cabin"/>
                <a:sym typeface="Cabin"/>
              </a:rPr>
              <a:t>Be </a:t>
            </a:r>
            <a:r>
              <a:rPr lang="en" sz="2000">
                <a:solidFill>
                  <a:srgbClr val="304852"/>
                </a:solidFill>
                <a:latin typeface="Cabin"/>
                <a:ea typeface="Cabin"/>
                <a:cs typeface="Cabin"/>
                <a:sym typeface="Cabin"/>
              </a:rPr>
              <a:t>prepared</a:t>
            </a:r>
            <a:r>
              <a:rPr lang="en" sz="2000" i="0" u="none" strike="noStrike" cap="none">
                <a:solidFill>
                  <a:srgbClr val="304852"/>
                </a:solidFill>
                <a:latin typeface="Cabin"/>
                <a:ea typeface="Cabin"/>
                <a:cs typeface="Cabin"/>
                <a:sym typeface="Cabin"/>
              </a:rPr>
              <a:t> to share </a:t>
            </a:r>
            <a:r>
              <a:rPr lang="en" sz="2000">
                <a:solidFill>
                  <a:srgbClr val="304852"/>
                </a:solidFill>
                <a:latin typeface="Cabin"/>
                <a:ea typeface="Cabin"/>
                <a:cs typeface="Cabin"/>
                <a:sym typeface="Cabin"/>
              </a:rPr>
              <a:t>your ideas </a:t>
            </a:r>
            <a:r>
              <a:rPr lang="en" sz="2000" i="0" u="none" strike="noStrike" cap="none">
                <a:solidFill>
                  <a:srgbClr val="304852"/>
                </a:solidFill>
                <a:latin typeface="Cabin"/>
                <a:ea typeface="Cabin"/>
                <a:cs typeface="Cabin"/>
                <a:sym typeface="Cabin"/>
              </a:rPr>
              <a:t>with the class.</a:t>
            </a:r>
            <a:endParaRPr sz="2000" i="0" u="none" strike="noStrike" cap="none">
              <a:solidFill>
                <a:srgbClr val="304852"/>
              </a:solidFill>
              <a:latin typeface="Cabin"/>
              <a:ea typeface="Cabin"/>
              <a:cs typeface="Cabin"/>
              <a:sym typeface="Cabin"/>
            </a:endParaRPr>
          </a:p>
        </p:txBody>
      </p:sp>
      <p:pic>
        <p:nvPicPr>
          <p:cNvPr id="371" name="Google Shape;371;p56"/>
          <p:cNvPicPr preferRelativeResize="0"/>
          <p:nvPr/>
        </p:nvPicPr>
        <p:blipFill rotWithShape="1">
          <a:blip r:embed="rId3">
            <a:alphaModFix/>
          </a:blip>
          <a:srcRect t="238" b="228"/>
          <a:stretch/>
        </p:blipFill>
        <p:spPr>
          <a:xfrm>
            <a:off x="690800" y="1813500"/>
            <a:ext cx="1426210" cy="117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70"/>
        <p:cNvGrpSpPr/>
        <p:nvPr/>
      </p:nvGrpSpPr>
      <p:grpSpPr>
        <a:xfrm>
          <a:off x="0" y="0"/>
          <a:ext cx="0" cy="0"/>
          <a:chOff x="0" y="0"/>
          <a:chExt cx="0" cy="0"/>
        </a:xfrm>
      </p:grpSpPr>
      <p:sp>
        <p:nvSpPr>
          <p:cNvPr id="171" name="Google Shape;171;p39"/>
          <p:cNvSpPr/>
          <p:nvPr/>
        </p:nvSpPr>
        <p:spPr>
          <a:xfrm>
            <a:off x="457200" y="1573350"/>
            <a:ext cx="8229600" cy="48450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9"/>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Examine Lightning Strikes</a:t>
            </a:r>
            <a:endParaRPr sz="2800" b="1">
              <a:solidFill>
                <a:srgbClr val="FFFFFF"/>
              </a:solidFill>
              <a:latin typeface="Open Sans"/>
              <a:ea typeface="Open Sans"/>
              <a:cs typeface="Open Sans"/>
              <a:sym typeface="Open Sans"/>
            </a:endParaRPr>
          </a:p>
        </p:txBody>
      </p:sp>
      <p:sp>
        <p:nvSpPr>
          <p:cNvPr id="173" name="Google Shape;173;p39"/>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B</a:t>
            </a:r>
            <a:endParaRPr sz="1800">
              <a:solidFill>
                <a:srgbClr val="256C8D"/>
              </a:solidFill>
              <a:latin typeface="Boogaloo"/>
              <a:ea typeface="Boogaloo"/>
              <a:cs typeface="Boogaloo"/>
              <a:sym typeface="Boogaloo"/>
            </a:endParaRPr>
          </a:p>
        </p:txBody>
      </p:sp>
      <p:pic>
        <p:nvPicPr>
          <p:cNvPr id="174" name="Google Shape;174;p39"/>
          <p:cNvPicPr preferRelativeResize="0"/>
          <p:nvPr/>
        </p:nvPicPr>
        <p:blipFill>
          <a:blip r:embed="rId3">
            <a:alphaModFix/>
          </a:blip>
          <a:stretch>
            <a:fillRect/>
          </a:stretch>
        </p:blipFill>
        <p:spPr>
          <a:xfrm>
            <a:off x="678425" y="1781825"/>
            <a:ext cx="1316890" cy="1457700"/>
          </a:xfrm>
          <a:prstGeom prst="rect">
            <a:avLst/>
          </a:prstGeom>
          <a:noFill/>
          <a:ln>
            <a:noFill/>
          </a:ln>
        </p:spPr>
      </p:pic>
      <p:sp>
        <p:nvSpPr>
          <p:cNvPr id="175" name="Google Shape;175;p39"/>
          <p:cNvSpPr txBox="1"/>
          <p:nvPr/>
        </p:nvSpPr>
        <p:spPr>
          <a:xfrm>
            <a:off x="2253900" y="1629425"/>
            <a:ext cx="3294600" cy="1019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In your notebook</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Make a chart to record what you notice and wonder about what you see in the slow-motion videos of lightning.</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pic>
        <p:nvPicPr>
          <p:cNvPr id="176" name="Google Shape;176;p39"/>
          <p:cNvPicPr preferRelativeResize="0"/>
          <p:nvPr/>
        </p:nvPicPr>
        <p:blipFill rotWithShape="1">
          <a:blip r:embed="rId4">
            <a:alphaModFix/>
          </a:blip>
          <a:srcRect l="2358" t="3132" r="50669" b="37315"/>
          <a:stretch/>
        </p:blipFill>
        <p:spPr>
          <a:xfrm rot="-60002" flipH="1">
            <a:off x="5574488" y="1896447"/>
            <a:ext cx="2814879" cy="2844556"/>
          </a:xfrm>
          <a:prstGeom prst="rect">
            <a:avLst/>
          </a:prstGeom>
          <a:noFill/>
          <a:ln>
            <a:noFill/>
          </a:ln>
          <a:effectLst>
            <a:outerShdw blurRad="57150" dist="19050" dir="5400000" algn="bl" rotWithShape="0">
              <a:srgbClr val="000000">
                <a:alpha val="50000"/>
              </a:srgbClr>
            </a:outerShdw>
          </a:effectLst>
        </p:spPr>
      </p:pic>
      <p:cxnSp>
        <p:nvCxnSpPr>
          <p:cNvPr id="177" name="Google Shape;177;p39"/>
          <p:cNvCxnSpPr>
            <a:endCxn id="176" idx="2"/>
          </p:cNvCxnSpPr>
          <p:nvPr/>
        </p:nvCxnSpPr>
        <p:spPr>
          <a:xfrm>
            <a:off x="6959652" y="2276586"/>
            <a:ext cx="47100" cy="2464200"/>
          </a:xfrm>
          <a:prstGeom prst="straightConnector1">
            <a:avLst/>
          </a:prstGeom>
          <a:noFill/>
          <a:ln w="19050" cap="flat" cmpd="sng">
            <a:solidFill>
              <a:srgbClr val="666666"/>
            </a:solidFill>
            <a:prstDash val="solid"/>
            <a:round/>
            <a:headEnd type="none" w="med" len="med"/>
            <a:tailEnd type="none" w="med" len="med"/>
          </a:ln>
        </p:spPr>
      </p:cxnSp>
      <p:sp>
        <p:nvSpPr>
          <p:cNvPr id="178" name="Google Shape;178;p39"/>
          <p:cNvSpPr txBox="1"/>
          <p:nvPr/>
        </p:nvSpPr>
        <p:spPr>
          <a:xfrm rot="-52909">
            <a:off x="6959737" y="1958788"/>
            <a:ext cx="1267050" cy="360378"/>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 sz="2600">
                <a:solidFill>
                  <a:srgbClr val="666666"/>
                </a:solidFill>
                <a:latin typeface="Caveat"/>
                <a:ea typeface="Caveat"/>
                <a:cs typeface="Caveat"/>
                <a:sym typeface="Caveat"/>
              </a:rPr>
              <a:t>Wonder</a:t>
            </a:r>
            <a:endParaRPr sz="2600">
              <a:solidFill>
                <a:srgbClr val="666666"/>
              </a:solidFill>
              <a:latin typeface="Caveat"/>
              <a:ea typeface="Caveat"/>
              <a:cs typeface="Caveat"/>
              <a:sym typeface="Caveat"/>
            </a:endParaRPr>
          </a:p>
        </p:txBody>
      </p:sp>
      <p:sp>
        <p:nvSpPr>
          <p:cNvPr id="179" name="Google Shape;179;p39"/>
          <p:cNvSpPr txBox="1"/>
          <p:nvPr/>
        </p:nvSpPr>
        <p:spPr>
          <a:xfrm rot="-50342">
            <a:off x="5726747" y="1955783"/>
            <a:ext cx="1229232" cy="36637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 sz="2600">
                <a:solidFill>
                  <a:srgbClr val="666666"/>
                </a:solidFill>
                <a:latin typeface="Caveat"/>
                <a:ea typeface="Caveat"/>
                <a:cs typeface="Caveat"/>
                <a:sym typeface="Caveat"/>
              </a:rPr>
              <a:t>Notice</a:t>
            </a:r>
            <a:endParaRPr sz="2600">
              <a:solidFill>
                <a:srgbClr val="666666"/>
              </a:solidFill>
              <a:latin typeface="Caveat"/>
              <a:ea typeface="Caveat"/>
              <a:cs typeface="Caveat"/>
              <a:sym typeface="Caveat"/>
            </a:endParaRPr>
          </a:p>
        </p:txBody>
      </p:sp>
      <p:cxnSp>
        <p:nvCxnSpPr>
          <p:cNvPr id="180" name="Google Shape;180;p39"/>
          <p:cNvCxnSpPr/>
          <p:nvPr/>
        </p:nvCxnSpPr>
        <p:spPr>
          <a:xfrm rot="10800000" flipH="1">
            <a:off x="5807063" y="2331125"/>
            <a:ext cx="2417400" cy="23400"/>
          </a:xfrm>
          <a:prstGeom prst="straightConnector1">
            <a:avLst/>
          </a:prstGeom>
          <a:noFill/>
          <a:ln w="19050" cap="flat" cmpd="sng">
            <a:solidFill>
              <a:srgbClr val="666666"/>
            </a:solidFill>
            <a:prstDash val="solid"/>
            <a:round/>
            <a:headEnd type="none" w="med" len="med"/>
            <a:tailEnd type="none" w="med" len="med"/>
          </a:ln>
        </p:spPr>
      </p:cxnSp>
      <p:pic>
        <p:nvPicPr>
          <p:cNvPr id="181" name="Google Shape;181;p39"/>
          <p:cNvPicPr preferRelativeResize="0"/>
          <p:nvPr/>
        </p:nvPicPr>
        <p:blipFill>
          <a:blip r:embed="rId5">
            <a:alphaModFix/>
          </a:blip>
          <a:stretch>
            <a:fillRect/>
          </a:stretch>
        </p:blipFill>
        <p:spPr>
          <a:xfrm>
            <a:off x="2264513" y="4048963"/>
            <a:ext cx="2714625" cy="2428875"/>
          </a:xfrm>
          <a:prstGeom prst="rect">
            <a:avLst/>
          </a:prstGeom>
          <a:noFill/>
          <a:ln>
            <a:noFill/>
          </a:ln>
        </p:spPr>
      </p:pic>
      <p:sp>
        <p:nvSpPr>
          <p:cNvPr id="182" name="Google Shape;182;p39"/>
          <p:cNvSpPr txBox="1"/>
          <p:nvPr/>
        </p:nvSpPr>
        <p:spPr>
          <a:xfrm>
            <a:off x="1830775" y="6418350"/>
            <a:ext cx="3719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Dr. Marcelo Saba, National Institute for Space Research</a:t>
            </a:r>
            <a:endParaRPr sz="1200">
              <a:solidFill>
                <a:srgbClr val="666666"/>
              </a:solidFill>
              <a:latin typeface="Cabin"/>
              <a:ea typeface="Cabin"/>
              <a:cs typeface="Cabin"/>
              <a:sym typeface="Cab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75"/>
        <p:cNvGrpSpPr/>
        <p:nvPr/>
      </p:nvGrpSpPr>
      <p:grpSpPr>
        <a:xfrm>
          <a:off x="0" y="0"/>
          <a:ext cx="0" cy="0"/>
          <a:chOff x="0" y="0"/>
          <a:chExt cx="0" cy="0"/>
        </a:xfrm>
      </p:grpSpPr>
      <p:sp>
        <p:nvSpPr>
          <p:cNvPr id="376" name="Google Shape;376;p57"/>
          <p:cNvSpPr/>
          <p:nvPr/>
        </p:nvSpPr>
        <p:spPr>
          <a:xfrm>
            <a:off x="457200" y="3766550"/>
            <a:ext cx="8229600" cy="27282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7"/>
          <p:cNvSpPr/>
          <p:nvPr/>
        </p:nvSpPr>
        <p:spPr>
          <a:xfrm>
            <a:off x="457200" y="1600200"/>
            <a:ext cx="8229600" cy="19494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7"/>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rgbClr val="FFFFFF"/>
                </a:solidFill>
                <a:latin typeface="Open Sans"/>
                <a:ea typeface="Open Sans"/>
                <a:cs typeface="Open Sans"/>
                <a:sym typeface="Open Sans"/>
              </a:rPr>
              <a:t>Revisit the Initial Model</a:t>
            </a:r>
            <a:endParaRPr sz="2800" b="1" i="0" u="none" strike="noStrike" cap="none">
              <a:solidFill>
                <a:srgbClr val="FFFFFF"/>
              </a:solidFill>
              <a:latin typeface="Open Sans"/>
              <a:ea typeface="Open Sans"/>
              <a:cs typeface="Open Sans"/>
              <a:sym typeface="Open Sans"/>
            </a:endParaRPr>
          </a:p>
        </p:txBody>
      </p:sp>
      <p:sp>
        <p:nvSpPr>
          <p:cNvPr id="379" name="Google Shape;379;p57"/>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T</a:t>
            </a:r>
            <a:endParaRPr sz="1800" b="0" i="0" u="none" strike="noStrike" cap="none">
              <a:solidFill>
                <a:srgbClr val="256C8D"/>
              </a:solidFill>
              <a:latin typeface="Boogaloo"/>
              <a:ea typeface="Boogaloo"/>
              <a:cs typeface="Boogaloo"/>
              <a:sym typeface="Boogaloo"/>
            </a:endParaRPr>
          </a:p>
        </p:txBody>
      </p:sp>
      <p:sp>
        <p:nvSpPr>
          <p:cNvPr id="380" name="Google Shape;380;p57"/>
          <p:cNvSpPr txBox="1"/>
          <p:nvPr/>
        </p:nvSpPr>
        <p:spPr>
          <a:xfrm>
            <a:off x="2051000" y="1813500"/>
            <a:ext cx="6435000" cy="13728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With a partner</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304852"/>
                </a:solidFill>
                <a:latin typeface="Cabin"/>
                <a:ea typeface="Cabin"/>
                <a:cs typeface="Cabin"/>
                <a:sym typeface="Cabin"/>
              </a:rPr>
              <a:t>Brainstorm </a:t>
            </a:r>
            <a:r>
              <a:rPr lang="en" sz="2400">
                <a:solidFill>
                  <a:srgbClr val="304852"/>
                </a:solidFill>
                <a:latin typeface="Cabin"/>
                <a:ea typeface="Cabin"/>
                <a:cs typeface="Cabin"/>
                <a:sym typeface="Cabin"/>
              </a:rPr>
              <a:t>how energy and matter are involved in a lightning strike.</a:t>
            </a:r>
            <a:endParaRPr sz="2400" b="1"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381" name="Google Shape;381;p57"/>
          <p:cNvPicPr preferRelativeResize="0"/>
          <p:nvPr/>
        </p:nvPicPr>
        <p:blipFill rotWithShape="1">
          <a:blip r:embed="rId3">
            <a:alphaModFix/>
          </a:blip>
          <a:srcRect/>
          <a:stretch/>
        </p:blipFill>
        <p:spPr>
          <a:xfrm>
            <a:off x="767700" y="1882925"/>
            <a:ext cx="1112435" cy="1303375"/>
          </a:xfrm>
          <a:prstGeom prst="rect">
            <a:avLst/>
          </a:prstGeom>
          <a:noFill/>
          <a:ln>
            <a:noFill/>
          </a:ln>
        </p:spPr>
      </p:pic>
      <p:sp>
        <p:nvSpPr>
          <p:cNvPr id="382" name="Google Shape;382;p57"/>
          <p:cNvSpPr txBox="1"/>
          <p:nvPr/>
        </p:nvSpPr>
        <p:spPr>
          <a:xfrm>
            <a:off x="2051000" y="3842750"/>
            <a:ext cx="6435000" cy="30735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On your own</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a:solidFill>
                  <a:srgbClr val="304852"/>
                </a:solidFill>
                <a:latin typeface="Cabin"/>
                <a:ea typeface="Cabin"/>
                <a:cs typeface="Cabin"/>
                <a:sym typeface="Cabin"/>
              </a:rPr>
              <a:t>On your model:</a:t>
            </a:r>
            <a:endParaRPr sz="2400" b="0" i="0" u="none" strike="noStrike" cap="none">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Show </a:t>
            </a:r>
            <a:r>
              <a:rPr lang="en" sz="2400" b="1">
                <a:solidFill>
                  <a:srgbClr val="304852"/>
                </a:solidFill>
                <a:latin typeface="Cabin"/>
                <a:ea typeface="Cabin"/>
                <a:cs typeface="Cabin"/>
                <a:sym typeface="Cabin"/>
              </a:rPr>
              <a:t>two </a:t>
            </a:r>
            <a:r>
              <a:rPr lang="en" sz="2400">
                <a:solidFill>
                  <a:srgbClr val="304852"/>
                </a:solidFill>
                <a:latin typeface="Cabin"/>
                <a:ea typeface="Cabin"/>
                <a:cs typeface="Cabin"/>
                <a:sym typeface="Cabin"/>
              </a:rPr>
              <a:t>places where particle-level changes are happening in the lightning system.</a:t>
            </a:r>
            <a:endParaRPr sz="2400">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Use energy transfer models to show </a:t>
            </a:r>
            <a:r>
              <a:rPr lang="en" sz="2400" b="1">
                <a:solidFill>
                  <a:srgbClr val="304852"/>
                </a:solidFill>
                <a:latin typeface="Cabin"/>
                <a:ea typeface="Cabin"/>
                <a:cs typeface="Cabin"/>
                <a:sym typeface="Cabin"/>
              </a:rPr>
              <a:t>two </a:t>
            </a:r>
            <a:r>
              <a:rPr lang="en" sz="2400">
                <a:solidFill>
                  <a:srgbClr val="304852"/>
                </a:solidFill>
                <a:latin typeface="Cabin"/>
                <a:ea typeface="Cabin"/>
                <a:cs typeface="Cabin"/>
                <a:sym typeface="Cabin"/>
              </a:rPr>
              <a:t>energy transfers that are occurring.</a:t>
            </a:r>
            <a:endParaRPr sz="24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383" name="Google Shape;383;p57"/>
          <p:cNvPicPr preferRelativeResize="0"/>
          <p:nvPr/>
        </p:nvPicPr>
        <p:blipFill rotWithShape="1">
          <a:blip r:embed="rId4">
            <a:alphaModFix/>
          </a:blip>
          <a:srcRect t="248" b="238"/>
          <a:stretch/>
        </p:blipFill>
        <p:spPr>
          <a:xfrm>
            <a:off x="691500" y="3930500"/>
            <a:ext cx="1112425" cy="13116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87"/>
        <p:cNvGrpSpPr/>
        <p:nvPr/>
      </p:nvGrpSpPr>
      <p:grpSpPr>
        <a:xfrm>
          <a:off x="0" y="0"/>
          <a:ext cx="0" cy="0"/>
          <a:chOff x="0" y="0"/>
          <a:chExt cx="0" cy="0"/>
        </a:xfrm>
      </p:grpSpPr>
      <p:sp>
        <p:nvSpPr>
          <p:cNvPr id="388" name="Google Shape;388;p58"/>
          <p:cNvSpPr/>
          <p:nvPr/>
        </p:nvSpPr>
        <p:spPr>
          <a:xfrm>
            <a:off x="457200" y="1600200"/>
            <a:ext cx="8229600" cy="47805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8"/>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Revisit Our Community Agreements</a:t>
            </a:r>
            <a:endParaRPr sz="2800" b="1">
              <a:solidFill>
                <a:srgbClr val="FFFFFF"/>
              </a:solidFill>
              <a:latin typeface="Open Sans"/>
              <a:ea typeface="Open Sans"/>
              <a:cs typeface="Open Sans"/>
              <a:sym typeface="Open Sans"/>
            </a:endParaRPr>
          </a:p>
        </p:txBody>
      </p:sp>
      <p:sp>
        <p:nvSpPr>
          <p:cNvPr id="390" name="Google Shape;390;p58"/>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U</a:t>
            </a:r>
            <a:endParaRPr sz="1800">
              <a:solidFill>
                <a:srgbClr val="256C8D"/>
              </a:solidFill>
              <a:latin typeface="Boogaloo"/>
              <a:ea typeface="Boogaloo"/>
              <a:cs typeface="Boogaloo"/>
              <a:sym typeface="Boogaloo"/>
            </a:endParaRPr>
          </a:p>
        </p:txBody>
      </p:sp>
      <p:sp>
        <p:nvSpPr>
          <p:cNvPr id="391" name="Google Shape;391;p58"/>
          <p:cNvSpPr txBox="1"/>
          <p:nvPr/>
        </p:nvSpPr>
        <p:spPr>
          <a:xfrm>
            <a:off x="2330100" y="1661100"/>
            <a:ext cx="6005100" cy="1400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Think back to the discussion we had to develop our initial models and pull out your notes. Which of our agreements did we do well, and which do we need to work on?</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24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Mark one agreement you think we have done well with a green sticky note.</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24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Mark one agreement you think we need to improve on with a yellow sticky note.</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sp>
        <p:nvSpPr>
          <p:cNvPr id="392" name="Google Shape;392;p58"/>
          <p:cNvSpPr/>
          <p:nvPr/>
        </p:nvSpPr>
        <p:spPr>
          <a:xfrm>
            <a:off x="1327000" y="4028550"/>
            <a:ext cx="774900" cy="685800"/>
          </a:xfrm>
          <a:prstGeom prst="rect">
            <a:avLst/>
          </a:prstGeom>
          <a:solidFill>
            <a:srgbClr val="B1E27B"/>
          </a:solidFill>
          <a:ln w="19050" cap="flat" cmpd="sng">
            <a:solidFill>
              <a:srgbClr val="B1E27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8"/>
          <p:cNvSpPr/>
          <p:nvPr/>
        </p:nvSpPr>
        <p:spPr>
          <a:xfrm>
            <a:off x="1327000" y="5153025"/>
            <a:ext cx="774900" cy="685800"/>
          </a:xfrm>
          <a:prstGeom prst="rect">
            <a:avLst/>
          </a:prstGeom>
          <a:solidFill>
            <a:srgbClr val="FFFF00"/>
          </a:solidFill>
          <a:ln w="19050"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58"/>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98"/>
        <p:cNvGrpSpPr/>
        <p:nvPr/>
      </p:nvGrpSpPr>
      <p:grpSpPr>
        <a:xfrm>
          <a:off x="0" y="0"/>
          <a:ext cx="0" cy="0"/>
          <a:chOff x="0" y="0"/>
          <a:chExt cx="0" cy="0"/>
        </a:xfrm>
      </p:grpSpPr>
      <p:sp>
        <p:nvSpPr>
          <p:cNvPr id="399" name="Google Shape;399;p59"/>
          <p:cNvSpPr/>
          <p:nvPr/>
        </p:nvSpPr>
        <p:spPr>
          <a:xfrm>
            <a:off x="457200" y="3429000"/>
            <a:ext cx="8229600" cy="3269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9"/>
          <p:cNvSpPr/>
          <p:nvPr/>
        </p:nvSpPr>
        <p:spPr>
          <a:xfrm>
            <a:off x="457200" y="1447800"/>
            <a:ext cx="8229600" cy="16683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59"/>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rgbClr val="FFFFFF"/>
                </a:solidFill>
                <a:latin typeface="Open Sans"/>
                <a:ea typeface="Open Sans"/>
                <a:cs typeface="Open Sans"/>
                <a:sym typeface="Open Sans"/>
              </a:rPr>
              <a:t>Have a </a:t>
            </a:r>
            <a:r>
              <a:rPr lang="en" sz="2800" b="1" i="0" u="none" strike="noStrike" cap="none">
                <a:solidFill>
                  <a:srgbClr val="FFFFFF"/>
                </a:solidFill>
                <a:latin typeface="Open Sans"/>
                <a:ea typeface="Open Sans"/>
                <a:cs typeface="Open Sans"/>
                <a:sym typeface="Open Sans"/>
              </a:rPr>
              <a:t>Gallery Walk</a:t>
            </a:r>
            <a:endParaRPr sz="2800" b="1" i="0" u="none" strike="noStrike" cap="none">
              <a:solidFill>
                <a:srgbClr val="FFFFFF"/>
              </a:solidFill>
              <a:latin typeface="Open Sans"/>
              <a:ea typeface="Open Sans"/>
              <a:cs typeface="Open Sans"/>
              <a:sym typeface="Open Sans"/>
            </a:endParaRPr>
          </a:p>
        </p:txBody>
      </p:sp>
      <p:sp>
        <p:nvSpPr>
          <p:cNvPr id="402" name="Google Shape;402;p59"/>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V</a:t>
            </a:r>
            <a:endParaRPr sz="1800" b="0" i="0" u="none" strike="noStrike" cap="none">
              <a:solidFill>
                <a:srgbClr val="256C8D"/>
              </a:solidFill>
              <a:latin typeface="Boogaloo"/>
              <a:ea typeface="Boogaloo"/>
              <a:cs typeface="Boogaloo"/>
              <a:sym typeface="Boogaloo"/>
            </a:endParaRPr>
          </a:p>
        </p:txBody>
      </p:sp>
      <p:sp>
        <p:nvSpPr>
          <p:cNvPr id="403" name="Google Shape;403;p59"/>
          <p:cNvSpPr txBox="1"/>
          <p:nvPr/>
        </p:nvSpPr>
        <p:spPr>
          <a:xfrm>
            <a:off x="2051000" y="1584900"/>
            <a:ext cx="6435000" cy="13728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In your notebook</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304852"/>
                </a:solidFill>
                <a:latin typeface="Cabin"/>
                <a:ea typeface="Cabin"/>
                <a:cs typeface="Cabin"/>
                <a:sym typeface="Cabin"/>
              </a:rPr>
              <a:t>Make a chart in your science notebook to record similarities and differences between models.</a:t>
            </a:r>
            <a:endParaRPr sz="2400" b="1"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sp>
        <p:nvSpPr>
          <p:cNvPr id="404" name="Google Shape;404;p59"/>
          <p:cNvSpPr txBox="1"/>
          <p:nvPr/>
        </p:nvSpPr>
        <p:spPr>
          <a:xfrm>
            <a:off x="2051000" y="3461750"/>
            <a:ext cx="3431100" cy="15183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On your own</a:t>
            </a:r>
            <a:endParaRPr sz="2600">
              <a:solidFill>
                <a:srgbClr val="304852"/>
              </a:solidFill>
              <a:latin typeface="Cabin"/>
              <a:ea typeface="Cabin"/>
              <a:cs typeface="Cabin"/>
              <a:sym typeface="Cabin"/>
            </a:endParaRPr>
          </a:p>
          <a:p>
            <a:pPr marL="457200" marR="0" lvl="0" indent="-381000" algn="l" rtl="0">
              <a:lnSpc>
                <a:spcPct val="100000"/>
              </a:lnSpc>
              <a:spcBef>
                <a:spcPts val="0"/>
              </a:spcBef>
              <a:spcAft>
                <a:spcPts val="0"/>
              </a:spcAft>
              <a:buClr>
                <a:srgbClr val="304852"/>
              </a:buClr>
              <a:buSzPts val="2400"/>
              <a:buFont typeface="Cabin"/>
              <a:buChar char="●"/>
            </a:pPr>
            <a:r>
              <a:rPr lang="en" sz="2400" b="0" i="0" u="none" strike="noStrike" cap="none">
                <a:solidFill>
                  <a:srgbClr val="304852"/>
                </a:solidFill>
                <a:latin typeface="Cabin"/>
                <a:ea typeface="Cabin"/>
                <a:cs typeface="Cabin"/>
                <a:sym typeface="Cabin"/>
              </a:rPr>
              <a:t>Post your model </a:t>
            </a:r>
            <a:r>
              <a:rPr lang="en" sz="2400">
                <a:solidFill>
                  <a:srgbClr val="304852"/>
                </a:solidFill>
                <a:latin typeface="Cabin"/>
                <a:ea typeface="Cabin"/>
                <a:cs typeface="Cabin"/>
                <a:sym typeface="Cabin"/>
              </a:rPr>
              <a:t>in</a:t>
            </a:r>
            <a:r>
              <a:rPr lang="en" sz="2400" b="0" i="0" u="none" strike="noStrike" cap="none">
                <a:solidFill>
                  <a:srgbClr val="304852"/>
                </a:solidFill>
                <a:latin typeface="Cabin"/>
                <a:ea typeface="Cabin"/>
                <a:cs typeface="Cabin"/>
                <a:sym typeface="Cabin"/>
              </a:rPr>
              <a:t> the room. </a:t>
            </a:r>
            <a:endParaRPr sz="2400" b="0" i="0" u="none" strike="noStrike" cap="none">
              <a:solidFill>
                <a:srgbClr val="304852"/>
              </a:solidFill>
              <a:latin typeface="Cabin"/>
              <a:ea typeface="Cabin"/>
              <a:cs typeface="Cabin"/>
              <a:sym typeface="Cabin"/>
            </a:endParaRPr>
          </a:p>
          <a:p>
            <a:pPr marL="457200" marR="0" lvl="0" indent="-381000" algn="l" rtl="0">
              <a:lnSpc>
                <a:spcPct val="100000"/>
              </a:lnSpc>
              <a:spcBef>
                <a:spcPts val="1000"/>
              </a:spcBef>
              <a:spcAft>
                <a:spcPts val="0"/>
              </a:spcAft>
              <a:buClr>
                <a:srgbClr val="304852"/>
              </a:buClr>
              <a:buSzPts val="2400"/>
              <a:buFont typeface="Cabin"/>
              <a:buChar char="●"/>
            </a:pPr>
            <a:r>
              <a:rPr lang="en" sz="2400" b="0" i="0" u="none" strike="noStrike" cap="none">
                <a:solidFill>
                  <a:srgbClr val="304852"/>
                </a:solidFill>
                <a:latin typeface="Cabin"/>
                <a:ea typeface="Cabin"/>
                <a:cs typeface="Cabin"/>
                <a:sym typeface="Cabin"/>
              </a:rPr>
              <a:t>Silently circulate to view others’ models and record the similarities and differences you notice.</a:t>
            </a:r>
            <a:endParaRPr sz="2400" b="1"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405" name="Google Shape;405;p59"/>
          <p:cNvPicPr preferRelativeResize="0"/>
          <p:nvPr/>
        </p:nvPicPr>
        <p:blipFill rotWithShape="1">
          <a:blip r:embed="rId3">
            <a:alphaModFix/>
          </a:blip>
          <a:srcRect t="248" b="238"/>
          <a:stretch/>
        </p:blipFill>
        <p:spPr>
          <a:xfrm>
            <a:off x="691500" y="3549500"/>
            <a:ext cx="1112425" cy="1311665"/>
          </a:xfrm>
          <a:prstGeom prst="rect">
            <a:avLst/>
          </a:prstGeom>
          <a:noFill/>
          <a:ln>
            <a:noFill/>
          </a:ln>
        </p:spPr>
      </p:pic>
      <p:pic>
        <p:nvPicPr>
          <p:cNvPr id="406" name="Google Shape;406;p59"/>
          <p:cNvPicPr preferRelativeResize="0"/>
          <p:nvPr/>
        </p:nvPicPr>
        <p:blipFill rotWithShape="1">
          <a:blip r:embed="rId4">
            <a:alphaModFix/>
          </a:blip>
          <a:srcRect/>
          <a:stretch/>
        </p:blipFill>
        <p:spPr>
          <a:xfrm>
            <a:off x="691500" y="1644500"/>
            <a:ext cx="1184979" cy="1311675"/>
          </a:xfrm>
          <a:prstGeom prst="rect">
            <a:avLst/>
          </a:prstGeom>
          <a:noFill/>
          <a:ln>
            <a:noFill/>
          </a:ln>
        </p:spPr>
      </p:pic>
      <p:pic>
        <p:nvPicPr>
          <p:cNvPr id="407" name="Google Shape;407;p59"/>
          <p:cNvPicPr preferRelativeResize="0"/>
          <p:nvPr/>
        </p:nvPicPr>
        <p:blipFill rotWithShape="1">
          <a:blip r:embed="rId5">
            <a:alphaModFix/>
          </a:blip>
          <a:srcRect l="2358" t="3132" r="50669" b="37315"/>
          <a:stretch/>
        </p:blipFill>
        <p:spPr>
          <a:xfrm rot="-60001" flipH="1">
            <a:off x="6168064" y="3609631"/>
            <a:ext cx="2603148" cy="3089288"/>
          </a:xfrm>
          <a:prstGeom prst="rect">
            <a:avLst/>
          </a:prstGeom>
          <a:noFill/>
          <a:ln>
            <a:noFill/>
          </a:ln>
          <a:effectLst>
            <a:outerShdw blurRad="57150" dist="19050" dir="5400000" algn="bl" rotWithShape="0">
              <a:srgbClr val="000000">
                <a:alpha val="49800"/>
              </a:srgbClr>
            </a:outerShdw>
          </a:effectLst>
        </p:spPr>
      </p:pic>
      <p:cxnSp>
        <p:nvCxnSpPr>
          <p:cNvPr id="408" name="Google Shape;408;p59"/>
          <p:cNvCxnSpPr/>
          <p:nvPr/>
        </p:nvCxnSpPr>
        <p:spPr>
          <a:xfrm>
            <a:off x="7366478" y="3609866"/>
            <a:ext cx="54000" cy="3088800"/>
          </a:xfrm>
          <a:prstGeom prst="straightConnector1">
            <a:avLst/>
          </a:prstGeom>
          <a:noFill/>
          <a:ln w="19050" cap="flat" cmpd="sng">
            <a:solidFill>
              <a:srgbClr val="666666"/>
            </a:solidFill>
            <a:prstDash val="solid"/>
            <a:round/>
            <a:headEnd type="none" w="sm" len="sm"/>
            <a:tailEnd type="none" w="sm" len="sm"/>
          </a:ln>
        </p:spPr>
      </p:cxnSp>
      <p:sp>
        <p:nvSpPr>
          <p:cNvPr id="409" name="Google Shape;409;p59"/>
          <p:cNvSpPr txBox="1"/>
          <p:nvPr/>
        </p:nvSpPr>
        <p:spPr>
          <a:xfrm rot="-53050">
            <a:off x="7264583" y="3736754"/>
            <a:ext cx="1438671" cy="36034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666666"/>
                </a:solidFill>
                <a:latin typeface="Caveat"/>
                <a:ea typeface="Caveat"/>
                <a:cs typeface="Caveat"/>
                <a:sym typeface="Caveat"/>
              </a:rPr>
              <a:t>Differences</a:t>
            </a:r>
            <a:endParaRPr sz="2200" b="0" i="0" u="none" strike="noStrike" cap="none">
              <a:solidFill>
                <a:srgbClr val="666666"/>
              </a:solidFill>
              <a:latin typeface="Caveat"/>
              <a:ea typeface="Caveat"/>
              <a:cs typeface="Caveat"/>
              <a:sym typeface="Caveat"/>
            </a:endParaRPr>
          </a:p>
        </p:txBody>
      </p:sp>
      <p:sp>
        <p:nvSpPr>
          <p:cNvPr id="410" name="Google Shape;410;p59"/>
          <p:cNvSpPr txBox="1"/>
          <p:nvPr/>
        </p:nvSpPr>
        <p:spPr>
          <a:xfrm rot="-50024">
            <a:off x="6019284" y="3735112"/>
            <a:ext cx="1381346" cy="36634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666666"/>
                </a:solidFill>
                <a:latin typeface="Caveat"/>
                <a:ea typeface="Caveat"/>
                <a:cs typeface="Caveat"/>
                <a:sym typeface="Caveat"/>
              </a:rPr>
              <a:t>Similarities</a:t>
            </a:r>
            <a:endParaRPr sz="2200" b="0" i="0" u="none" strike="noStrike" cap="none">
              <a:solidFill>
                <a:srgbClr val="666666"/>
              </a:solidFill>
              <a:latin typeface="Caveat"/>
              <a:ea typeface="Caveat"/>
              <a:cs typeface="Caveat"/>
              <a:sym typeface="Caveat"/>
            </a:endParaRPr>
          </a:p>
        </p:txBody>
      </p:sp>
      <p:cxnSp>
        <p:nvCxnSpPr>
          <p:cNvPr id="411" name="Google Shape;411;p59"/>
          <p:cNvCxnSpPr/>
          <p:nvPr/>
        </p:nvCxnSpPr>
        <p:spPr>
          <a:xfrm rot="10800000" flipH="1">
            <a:off x="6122600" y="4119875"/>
            <a:ext cx="2699400" cy="47700"/>
          </a:xfrm>
          <a:prstGeom prst="straightConnector1">
            <a:avLst/>
          </a:prstGeom>
          <a:noFill/>
          <a:ln w="19050" cap="flat" cmpd="sng">
            <a:solidFill>
              <a:srgbClr val="666666"/>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15"/>
        <p:cNvGrpSpPr/>
        <p:nvPr/>
      </p:nvGrpSpPr>
      <p:grpSpPr>
        <a:xfrm>
          <a:off x="0" y="0"/>
          <a:ext cx="0" cy="0"/>
          <a:chOff x="0" y="0"/>
          <a:chExt cx="0" cy="0"/>
        </a:xfrm>
      </p:grpSpPr>
      <p:sp>
        <p:nvSpPr>
          <p:cNvPr id="416" name="Google Shape;416;p60"/>
          <p:cNvSpPr/>
          <p:nvPr/>
        </p:nvSpPr>
        <p:spPr>
          <a:xfrm>
            <a:off x="457200" y="1600200"/>
            <a:ext cx="8229600" cy="2624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0"/>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FFFF"/>
                </a:solidFill>
                <a:latin typeface="Open Sans"/>
                <a:ea typeface="Open Sans"/>
                <a:cs typeface="Open Sans"/>
                <a:sym typeface="Open Sans"/>
              </a:rPr>
              <a:t>Develop an Initial Consensus Model</a:t>
            </a:r>
            <a:endParaRPr sz="2800" b="1" i="0" u="none" strike="noStrike" cap="none">
              <a:solidFill>
                <a:srgbClr val="FFFFFF"/>
              </a:solidFill>
              <a:latin typeface="Open Sans"/>
              <a:ea typeface="Open Sans"/>
              <a:cs typeface="Open Sans"/>
              <a:sym typeface="Open Sans"/>
            </a:endParaRPr>
          </a:p>
        </p:txBody>
      </p:sp>
      <p:sp>
        <p:nvSpPr>
          <p:cNvPr id="418" name="Google Shape;418;p60"/>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W</a:t>
            </a:r>
            <a:endParaRPr sz="1800" b="0" i="0" u="none" strike="noStrike" cap="none">
              <a:solidFill>
                <a:srgbClr val="256C8D"/>
              </a:solidFill>
              <a:latin typeface="Boogaloo"/>
              <a:ea typeface="Boogaloo"/>
              <a:cs typeface="Boogaloo"/>
              <a:sym typeface="Boogaloo"/>
            </a:endParaRPr>
          </a:p>
        </p:txBody>
      </p:sp>
      <p:sp>
        <p:nvSpPr>
          <p:cNvPr id="419" name="Google Shape;419;p60"/>
          <p:cNvSpPr txBox="1"/>
          <p:nvPr/>
        </p:nvSpPr>
        <p:spPr>
          <a:xfrm>
            <a:off x="2330100" y="1813500"/>
            <a:ext cx="6005100" cy="1400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Scientists Circle</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i="1">
                <a:solidFill>
                  <a:srgbClr val="304852"/>
                </a:solidFill>
                <a:latin typeface="Cabin"/>
                <a:ea typeface="Cabin"/>
                <a:cs typeface="Cabin"/>
                <a:sym typeface="Cabin"/>
              </a:rPr>
              <a:t>Start</a:t>
            </a:r>
            <a:r>
              <a:rPr lang="en" sz="2400">
                <a:solidFill>
                  <a:srgbClr val="304852"/>
                </a:solidFill>
                <a:latin typeface="Cabin"/>
                <a:ea typeface="Cabin"/>
                <a:cs typeface="Cabin"/>
                <a:sym typeface="Cabin"/>
              </a:rPr>
              <a:t> b</a:t>
            </a:r>
            <a:r>
              <a:rPr lang="en" sz="2400" b="0" i="0" u="none" strike="noStrike" cap="none">
                <a:solidFill>
                  <a:srgbClr val="304852"/>
                </a:solidFill>
                <a:latin typeface="Cabin"/>
                <a:ea typeface="Cabin"/>
                <a:cs typeface="Cabin"/>
                <a:sym typeface="Cabin"/>
              </a:rPr>
              <a:t>uilding </a:t>
            </a:r>
            <a:r>
              <a:rPr lang="en" sz="2400">
                <a:solidFill>
                  <a:srgbClr val="304852"/>
                </a:solidFill>
                <a:latin typeface="Cabin"/>
                <a:ea typeface="Cabin"/>
                <a:cs typeface="Cabin"/>
                <a:sym typeface="Cabin"/>
              </a:rPr>
              <a:t>an initial </a:t>
            </a:r>
            <a:r>
              <a:rPr lang="en" sz="2400" b="0" i="0" u="none" strike="noStrike" cap="none">
                <a:solidFill>
                  <a:srgbClr val="304852"/>
                </a:solidFill>
                <a:latin typeface="Cabin"/>
                <a:ea typeface="Cabin"/>
                <a:cs typeface="Cabin"/>
                <a:sym typeface="Cabin"/>
              </a:rPr>
              <a:t>consensus model to help explain the question:</a:t>
            </a: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None/>
            </a:pPr>
            <a:r>
              <a:rPr lang="en" sz="2400" b="1" i="0" u="none" strike="noStrike" cap="none">
                <a:solidFill>
                  <a:srgbClr val="304852"/>
                </a:solidFill>
                <a:latin typeface="Cabin"/>
                <a:ea typeface="Cabin"/>
                <a:cs typeface="Cabin"/>
                <a:sym typeface="Cabin"/>
              </a:rPr>
              <a:t>What </a:t>
            </a:r>
            <a:r>
              <a:rPr lang="en" sz="2400" b="1">
                <a:solidFill>
                  <a:srgbClr val="304852"/>
                </a:solidFill>
                <a:latin typeface="Cabin"/>
                <a:ea typeface="Cabin"/>
                <a:cs typeface="Cabin"/>
                <a:sym typeface="Cabin"/>
              </a:rPr>
              <a:t>causes lightning to strike at a particular place and time</a:t>
            </a:r>
            <a:r>
              <a:rPr lang="en" sz="2400" b="1" i="0" u="none" strike="noStrike" cap="none">
                <a:solidFill>
                  <a:srgbClr val="304852"/>
                </a:solidFill>
                <a:latin typeface="Cabin"/>
                <a:ea typeface="Cabin"/>
                <a:cs typeface="Cabin"/>
                <a:sym typeface="Cabin"/>
              </a:rPr>
              <a:t>?</a:t>
            </a:r>
            <a:endParaRPr sz="2400" b="1"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None/>
            </a:pPr>
            <a:endParaRPr sz="2400" b="0" i="0" u="none" strike="sng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256C8D"/>
              </a:solidFill>
              <a:latin typeface="Cabin Condensed"/>
              <a:ea typeface="Cabin Condensed"/>
              <a:cs typeface="Cabin Condensed"/>
              <a:sym typeface="Cabin Condensed"/>
            </a:endParaRPr>
          </a:p>
        </p:txBody>
      </p:sp>
      <p:pic>
        <p:nvPicPr>
          <p:cNvPr id="420" name="Google Shape;420;p60"/>
          <p:cNvPicPr preferRelativeResize="0"/>
          <p:nvPr/>
        </p:nvPicPr>
        <p:blipFill rotWithShape="1">
          <a:blip r:embed="rId3">
            <a:alphaModFix/>
          </a:blip>
          <a:srcRect t="49" b="49"/>
          <a:stretch/>
        </p:blipFill>
        <p:spPr>
          <a:xfrm>
            <a:off x="741225" y="1818225"/>
            <a:ext cx="1295400" cy="1390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24"/>
        <p:cNvGrpSpPr/>
        <p:nvPr/>
      </p:nvGrpSpPr>
      <p:grpSpPr>
        <a:xfrm>
          <a:off x="0" y="0"/>
          <a:ext cx="0" cy="0"/>
          <a:chOff x="0" y="0"/>
          <a:chExt cx="0" cy="0"/>
        </a:xfrm>
      </p:grpSpPr>
      <p:sp>
        <p:nvSpPr>
          <p:cNvPr id="425" name="Google Shape;425;p61"/>
          <p:cNvSpPr/>
          <p:nvPr/>
        </p:nvSpPr>
        <p:spPr>
          <a:xfrm>
            <a:off x="457200" y="3810000"/>
            <a:ext cx="8229600" cy="18642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1"/>
          <p:cNvSpPr/>
          <p:nvPr/>
        </p:nvSpPr>
        <p:spPr>
          <a:xfrm>
            <a:off x="457200" y="1600200"/>
            <a:ext cx="8229600" cy="18642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1"/>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Choose a Focal Community Agreement</a:t>
            </a:r>
            <a:endParaRPr sz="2800" b="1">
              <a:solidFill>
                <a:srgbClr val="FFFFFF"/>
              </a:solidFill>
              <a:latin typeface="Open Sans"/>
              <a:ea typeface="Open Sans"/>
              <a:cs typeface="Open Sans"/>
              <a:sym typeface="Open Sans"/>
            </a:endParaRPr>
          </a:p>
        </p:txBody>
      </p:sp>
      <p:sp>
        <p:nvSpPr>
          <p:cNvPr id="428" name="Google Shape;428;p61"/>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X</a:t>
            </a:r>
            <a:endParaRPr sz="1800">
              <a:solidFill>
                <a:srgbClr val="256C8D"/>
              </a:solidFill>
              <a:latin typeface="Boogaloo"/>
              <a:ea typeface="Boogaloo"/>
              <a:cs typeface="Boogaloo"/>
              <a:sym typeface="Boogaloo"/>
            </a:endParaRPr>
          </a:p>
        </p:txBody>
      </p:sp>
      <p:sp>
        <p:nvSpPr>
          <p:cNvPr id="429" name="Google Shape;429;p61"/>
          <p:cNvSpPr txBox="1"/>
          <p:nvPr/>
        </p:nvSpPr>
        <p:spPr>
          <a:xfrm>
            <a:off x="2330100" y="1661100"/>
            <a:ext cx="6005100" cy="1400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Individual Think Time</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Choose one of our Community Agreements that you want to focus on for yourself as we share our questions today.</a:t>
            </a:r>
            <a:endParaRPr sz="1800">
              <a:solidFill>
                <a:srgbClr val="256C8D"/>
              </a:solidFill>
              <a:latin typeface="Cabin Condensed"/>
              <a:ea typeface="Cabin Condensed"/>
              <a:cs typeface="Cabin Condensed"/>
              <a:sym typeface="Cabin Condensed"/>
            </a:endParaRPr>
          </a:p>
        </p:txBody>
      </p:sp>
      <p:pic>
        <p:nvPicPr>
          <p:cNvPr id="430" name="Google Shape;430;p61"/>
          <p:cNvPicPr preferRelativeResize="0"/>
          <p:nvPr/>
        </p:nvPicPr>
        <p:blipFill rotWithShape="1">
          <a:blip r:embed="rId3">
            <a:alphaModFix/>
          </a:blip>
          <a:srcRect/>
          <a:stretch/>
        </p:blipFill>
        <p:spPr>
          <a:xfrm>
            <a:off x="789450" y="3984450"/>
            <a:ext cx="1115600" cy="1307075"/>
          </a:xfrm>
          <a:prstGeom prst="rect">
            <a:avLst/>
          </a:prstGeom>
          <a:noFill/>
          <a:ln>
            <a:noFill/>
          </a:ln>
        </p:spPr>
      </p:pic>
      <p:sp>
        <p:nvSpPr>
          <p:cNvPr id="431" name="Google Shape;431;p61"/>
          <p:cNvSpPr txBox="1"/>
          <p:nvPr/>
        </p:nvSpPr>
        <p:spPr>
          <a:xfrm>
            <a:off x="2214575" y="3922950"/>
            <a:ext cx="6005100" cy="1400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a partner</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Tell your partner why you chose that agreement and how you plan to work on it.</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pic>
        <p:nvPicPr>
          <p:cNvPr id="432" name="Google Shape;432;p61"/>
          <p:cNvPicPr preferRelativeResize="0"/>
          <p:nvPr/>
        </p:nvPicPr>
        <p:blipFill>
          <a:blip r:embed="rId4">
            <a:alphaModFix/>
          </a:blip>
          <a:stretch>
            <a:fillRect/>
          </a:stretch>
        </p:blipFill>
        <p:spPr>
          <a:xfrm>
            <a:off x="786984" y="1826650"/>
            <a:ext cx="1213266" cy="1307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36"/>
        <p:cNvGrpSpPr/>
        <p:nvPr/>
      </p:nvGrpSpPr>
      <p:grpSpPr>
        <a:xfrm>
          <a:off x="0" y="0"/>
          <a:ext cx="0" cy="0"/>
          <a:chOff x="0" y="0"/>
          <a:chExt cx="0" cy="0"/>
        </a:xfrm>
      </p:grpSpPr>
      <p:sp>
        <p:nvSpPr>
          <p:cNvPr id="437" name="Google Shape;437;p62"/>
          <p:cNvSpPr/>
          <p:nvPr/>
        </p:nvSpPr>
        <p:spPr>
          <a:xfrm>
            <a:off x="457200" y="1600200"/>
            <a:ext cx="8229600" cy="25245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62"/>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FFFF"/>
                </a:solidFill>
                <a:latin typeface="Open Sans"/>
                <a:ea typeface="Open Sans"/>
                <a:cs typeface="Open Sans"/>
                <a:sym typeface="Open Sans"/>
              </a:rPr>
              <a:t>Develop </a:t>
            </a:r>
            <a:r>
              <a:rPr lang="en" sz="2800" b="1">
                <a:solidFill>
                  <a:srgbClr val="FFFFFF"/>
                </a:solidFill>
                <a:latin typeface="Open Sans"/>
                <a:ea typeface="Open Sans"/>
                <a:cs typeface="Open Sans"/>
                <a:sym typeface="Open Sans"/>
              </a:rPr>
              <a:t>the Initial</a:t>
            </a:r>
            <a:r>
              <a:rPr lang="en" sz="2800" b="1" i="0" u="none" strike="noStrike" cap="none">
                <a:solidFill>
                  <a:srgbClr val="FFFFFF"/>
                </a:solidFill>
                <a:latin typeface="Open Sans"/>
                <a:ea typeface="Open Sans"/>
                <a:cs typeface="Open Sans"/>
                <a:sym typeface="Open Sans"/>
              </a:rPr>
              <a:t> Consensus Model</a:t>
            </a:r>
            <a:endParaRPr sz="2800" b="1" i="0" u="none" strike="noStrike" cap="none">
              <a:solidFill>
                <a:srgbClr val="FFFFFF"/>
              </a:solidFill>
              <a:latin typeface="Open Sans"/>
              <a:ea typeface="Open Sans"/>
              <a:cs typeface="Open Sans"/>
              <a:sym typeface="Open Sans"/>
            </a:endParaRPr>
          </a:p>
        </p:txBody>
      </p:sp>
      <p:sp>
        <p:nvSpPr>
          <p:cNvPr id="439" name="Google Shape;439;p62"/>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b="0" i="0" u="none" strike="noStrike" cap="none">
                <a:solidFill>
                  <a:srgbClr val="304852"/>
                </a:solidFill>
                <a:latin typeface="Open Sans"/>
                <a:ea typeface="Open Sans"/>
                <a:cs typeface="Open Sans"/>
                <a:sym typeface="Open Sans"/>
              </a:rPr>
              <a:t>Slide </a:t>
            </a:r>
            <a:r>
              <a:rPr lang="en" sz="1500">
                <a:solidFill>
                  <a:srgbClr val="304852"/>
                </a:solidFill>
                <a:latin typeface="Open Sans"/>
                <a:ea typeface="Open Sans"/>
                <a:cs typeface="Open Sans"/>
                <a:sym typeface="Open Sans"/>
              </a:rPr>
              <a:t>Y</a:t>
            </a:r>
            <a:endParaRPr sz="1800" b="0" i="0" u="none" strike="noStrike" cap="none">
              <a:solidFill>
                <a:srgbClr val="256C8D"/>
              </a:solidFill>
              <a:latin typeface="Boogaloo"/>
              <a:ea typeface="Boogaloo"/>
              <a:cs typeface="Boogaloo"/>
              <a:sym typeface="Boogaloo"/>
            </a:endParaRPr>
          </a:p>
        </p:txBody>
      </p:sp>
      <p:sp>
        <p:nvSpPr>
          <p:cNvPr id="440" name="Google Shape;440;p62"/>
          <p:cNvSpPr txBox="1"/>
          <p:nvPr/>
        </p:nvSpPr>
        <p:spPr>
          <a:xfrm>
            <a:off x="2330100" y="1813500"/>
            <a:ext cx="6005100" cy="1400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Scientists Circle</a:t>
            </a:r>
            <a:endParaRPr sz="2600">
              <a:solidFill>
                <a:srgbClr val="304852"/>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400"/>
              <a:buFont typeface="Arial"/>
              <a:buNone/>
            </a:pPr>
            <a:r>
              <a:rPr lang="en" sz="2400" i="1">
                <a:solidFill>
                  <a:srgbClr val="304852"/>
                </a:solidFill>
                <a:latin typeface="Cabin"/>
                <a:ea typeface="Cabin"/>
                <a:cs typeface="Cabin"/>
                <a:sym typeface="Cabin"/>
              </a:rPr>
              <a:t>Finish</a:t>
            </a:r>
            <a:r>
              <a:rPr lang="en" sz="2400">
                <a:solidFill>
                  <a:srgbClr val="304852"/>
                </a:solidFill>
                <a:latin typeface="Cabin"/>
                <a:ea typeface="Cabin"/>
                <a:cs typeface="Cabin"/>
                <a:sym typeface="Cabin"/>
              </a:rPr>
              <a:t> building</a:t>
            </a:r>
            <a:r>
              <a:rPr lang="en" sz="2400" b="0" i="0" u="none" strike="noStrike" cap="none">
                <a:solidFill>
                  <a:srgbClr val="304852"/>
                </a:solidFill>
                <a:latin typeface="Cabin"/>
                <a:ea typeface="Cabin"/>
                <a:cs typeface="Cabin"/>
                <a:sym typeface="Cabin"/>
              </a:rPr>
              <a:t> </a:t>
            </a:r>
            <a:r>
              <a:rPr lang="en" sz="2400">
                <a:solidFill>
                  <a:srgbClr val="304852"/>
                </a:solidFill>
                <a:latin typeface="Cabin"/>
                <a:ea typeface="Cabin"/>
                <a:cs typeface="Cabin"/>
                <a:sym typeface="Cabin"/>
              </a:rPr>
              <a:t>an initial </a:t>
            </a:r>
            <a:r>
              <a:rPr lang="en" sz="2400" b="0" i="0" u="none" strike="noStrike" cap="none">
                <a:solidFill>
                  <a:srgbClr val="304852"/>
                </a:solidFill>
                <a:latin typeface="Cabin"/>
                <a:ea typeface="Cabin"/>
                <a:cs typeface="Cabin"/>
                <a:sym typeface="Cabin"/>
              </a:rPr>
              <a:t>consensus model to help explain the question:</a:t>
            </a:r>
            <a:endParaRPr sz="2400" b="0" i="0" u="none" strike="noStrike" cap="none">
              <a:solidFill>
                <a:srgbClr val="304852"/>
              </a:solidFill>
              <a:latin typeface="Cabin"/>
              <a:ea typeface="Cabin"/>
              <a:cs typeface="Cabin"/>
              <a:sym typeface="Cabin"/>
            </a:endParaRPr>
          </a:p>
          <a:p>
            <a:pPr marL="0" marR="0" lvl="0" indent="0" algn="l" rtl="0">
              <a:lnSpc>
                <a:spcPct val="100000"/>
              </a:lnSpc>
              <a:spcBef>
                <a:spcPts val="1000"/>
              </a:spcBef>
              <a:spcAft>
                <a:spcPts val="0"/>
              </a:spcAft>
              <a:buNone/>
            </a:pPr>
            <a:r>
              <a:rPr lang="en" sz="2400" b="1" i="0" u="none" strike="noStrike" cap="none">
                <a:solidFill>
                  <a:srgbClr val="304852"/>
                </a:solidFill>
                <a:latin typeface="Cabin"/>
                <a:ea typeface="Cabin"/>
                <a:cs typeface="Cabin"/>
                <a:sym typeface="Cabin"/>
              </a:rPr>
              <a:t>What </a:t>
            </a:r>
            <a:r>
              <a:rPr lang="en" sz="2400" b="1">
                <a:solidFill>
                  <a:srgbClr val="304852"/>
                </a:solidFill>
                <a:latin typeface="Cabin"/>
                <a:ea typeface="Cabin"/>
                <a:cs typeface="Cabin"/>
                <a:sym typeface="Cabin"/>
              </a:rPr>
              <a:t>causes lightning to strike at a particular place and time</a:t>
            </a:r>
            <a:r>
              <a:rPr lang="en" sz="2400" b="1" i="0" u="none" strike="noStrike" cap="none">
                <a:solidFill>
                  <a:srgbClr val="304852"/>
                </a:solidFill>
                <a:latin typeface="Cabin"/>
                <a:ea typeface="Cabin"/>
                <a:cs typeface="Cabin"/>
                <a:sym typeface="Cabin"/>
              </a:rPr>
              <a:t>?</a:t>
            </a:r>
            <a:endParaRPr sz="1800" b="1" i="0" u="none" strike="noStrike" cap="none">
              <a:solidFill>
                <a:srgbClr val="256C8D"/>
              </a:solidFill>
              <a:latin typeface="Cabin Condensed"/>
              <a:ea typeface="Cabin Condensed"/>
              <a:cs typeface="Cabin Condensed"/>
              <a:sym typeface="Cabin Condensed"/>
            </a:endParaRPr>
          </a:p>
        </p:txBody>
      </p:sp>
      <p:pic>
        <p:nvPicPr>
          <p:cNvPr id="441" name="Google Shape;441;p62"/>
          <p:cNvPicPr preferRelativeResize="0"/>
          <p:nvPr/>
        </p:nvPicPr>
        <p:blipFill rotWithShape="1">
          <a:blip r:embed="rId3">
            <a:alphaModFix/>
          </a:blip>
          <a:srcRect t="49" b="49"/>
          <a:stretch/>
        </p:blipFill>
        <p:spPr>
          <a:xfrm>
            <a:off x="741225" y="1818225"/>
            <a:ext cx="1295400" cy="1390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5"/>
        <p:cNvGrpSpPr/>
        <p:nvPr/>
      </p:nvGrpSpPr>
      <p:grpSpPr>
        <a:xfrm>
          <a:off x="0" y="0"/>
          <a:ext cx="0" cy="0"/>
          <a:chOff x="0" y="0"/>
          <a:chExt cx="0" cy="0"/>
        </a:xfrm>
      </p:grpSpPr>
      <p:sp>
        <p:nvSpPr>
          <p:cNvPr id="446" name="Google Shape;446;p63"/>
          <p:cNvSpPr/>
          <p:nvPr/>
        </p:nvSpPr>
        <p:spPr>
          <a:xfrm>
            <a:off x="457200" y="1447800"/>
            <a:ext cx="8229600" cy="4958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3"/>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Brainstorm Related Experiences</a:t>
            </a:r>
            <a:endParaRPr sz="2800" b="1">
              <a:solidFill>
                <a:srgbClr val="FFFFFF"/>
              </a:solidFill>
              <a:latin typeface="Open Sans"/>
              <a:ea typeface="Open Sans"/>
              <a:cs typeface="Open Sans"/>
              <a:sym typeface="Open Sans"/>
            </a:endParaRPr>
          </a:p>
        </p:txBody>
      </p:sp>
      <p:sp>
        <p:nvSpPr>
          <p:cNvPr id="448" name="Google Shape;448;p63"/>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Z</a:t>
            </a:r>
            <a:endParaRPr sz="1800">
              <a:solidFill>
                <a:srgbClr val="256C8D"/>
              </a:solidFill>
              <a:latin typeface="Boogaloo"/>
              <a:ea typeface="Boogaloo"/>
              <a:cs typeface="Boogaloo"/>
              <a:sym typeface="Boogaloo"/>
            </a:endParaRPr>
          </a:p>
        </p:txBody>
      </p:sp>
      <p:sp>
        <p:nvSpPr>
          <p:cNvPr id="449" name="Google Shape;449;p63"/>
          <p:cNvSpPr txBox="1"/>
          <p:nvPr/>
        </p:nvSpPr>
        <p:spPr>
          <a:xfrm>
            <a:off x="2330100" y="1661100"/>
            <a:ext cx="6005100" cy="1400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600" b="1">
                <a:solidFill>
                  <a:srgbClr val="304852"/>
                </a:solidFill>
                <a:latin typeface="Open Sans"/>
                <a:ea typeface="Open Sans"/>
                <a:cs typeface="Open Sans"/>
                <a:sym typeface="Open Sans"/>
              </a:rPr>
              <a:t>Turn and Talk</a:t>
            </a:r>
            <a:endParaRPr sz="2600" b="1">
              <a:solidFill>
                <a:srgbClr val="304852"/>
              </a:solidFill>
              <a:latin typeface="Open Sans"/>
              <a:ea typeface="Open Sans"/>
              <a:cs typeface="Open Sans"/>
              <a:sym typeface="Open Sans"/>
            </a:endParaRPr>
          </a:p>
          <a:p>
            <a:pPr marL="457200" lvl="0" indent="-387350" algn="l" rtl="0">
              <a:lnSpc>
                <a:spcPct val="115000"/>
              </a:lnSpc>
              <a:spcBef>
                <a:spcPts val="1000"/>
              </a:spcBef>
              <a:spcAft>
                <a:spcPts val="0"/>
              </a:spcAft>
              <a:buClr>
                <a:srgbClr val="304852"/>
              </a:buClr>
              <a:buSzPts val="2500"/>
              <a:buFont typeface="Cabin"/>
              <a:buAutoNum type="arabicPeriod"/>
            </a:pPr>
            <a:r>
              <a:rPr lang="en" sz="2500">
                <a:solidFill>
                  <a:srgbClr val="304852"/>
                </a:solidFill>
                <a:latin typeface="Cabin"/>
                <a:ea typeface="Cabin"/>
                <a:cs typeface="Cabin"/>
                <a:sym typeface="Cabin"/>
              </a:rPr>
              <a:t>When and where have you experienced (or seen someone experiencing):</a:t>
            </a:r>
            <a:endParaRPr sz="2500">
              <a:solidFill>
                <a:srgbClr val="304852"/>
              </a:solidFill>
              <a:latin typeface="Cabin"/>
              <a:ea typeface="Cabin"/>
              <a:cs typeface="Cabin"/>
              <a:sym typeface="Cabin"/>
            </a:endParaRPr>
          </a:p>
          <a:p>
            <a:pPr marL="914400" lvl="1" indent="-387350" algn="l" rtl="0">
              <a:lnSpc>
                <a:spcPct val="115000"/>
              </a:lnSpc>
              <a:spcBef>
                <a:spcPts val="0"/>
              </a:spcBef>
              <a:spcAft>
                <a:spcPts val="0"/>
              </a:spcAft>
              <a:buClr>
                <a:srgbClr val="304852"/>
              </a:buClr>
              <a:buSzPts val="2500"/>
              <a:buFont typeface="Cabin"/>
              <a:buAutoNum type="alphaLcPeriod"/>
            </a:pPr>
            <a:r>
              <a:rPr lang="en" sz="2500">
                <a:solidFill>
                  <a:srgbClr val="304852"/>
                </a:solidFill>
                <a:latin typeface="Cabin"/>
                <a:ea typeface="Cabin"/>
                <a:cs typeface="Cabin"/>
                <a:sym typeface="Cabin"/>
              </a:rPr>
              <a:t>lightning?</a:t>
            </a:r>
            <a:endParaRPr sz="2500">
              <a:solidFill>
                <a:srgbClr val="304852"/>
              </a:solidFill>
              <a:latin typeface="Cabin"/>
              <a:ea typeface="Cabin"/>
              <a:cs typeface="Cabin"/>
              <a:sym typeface="Cabin"/>
            </a:endParaRPr>
          </a:p>
          <a:p>
            <a:pPr marL="914400" lvl="1" indent="-387350" algn="l" rtl="0">
              <a:lnSpc>
                <a:spcPct val="115000"/>
              </a:lnSpc>
              <a:spcBef>
                <a:spcPts val="0"/>
              </a:spcBef>
              <a:spcAft>
                <a:spcPts val="0"/>
              </a:spcAft>
              <a:buClr>
                <a:srgbClr val="304852"/>
              </a:buClr>
              <a:buSzPts val="2500"/>
              <a:buFont typeface="Cabin"/>
              <a:buAutoNum type="alphaLcPeriod"/>
            </a:pPr>
            <a:r>
              <a:rPr lang="en" sz="2500">
                <a:solidFill>
                  <a:srgbClr val="304852"/>
                </a:solidFill>
                <a:latin typeface="Cabin"/>
                <a:ea typeface="Cabin"/>
                <a:cs typeface="Cabin"/>
                <a:sym typeface="Cabin"/>
              </a:rPr>
              <a:t>something similar to lightning?</a:t>
            </a:r>
            <a:endParaRPr sz="2500">
              <a:solidFill>
                <a:srgbClr val="304852"/>
              </a:solidFill>
              <a:latin typeface="Cabin"/>
              <a:ea typeface="Cabin"/>
              <a:cs typeface="Cabin"/>
              <a:sym typeface="Cabin"/>
            </a:endParaRPr>
          </a:p>
          <a:p>
            <a:pPr marL="0" lvl="0" indent="0" algn="l" rtl="0">
              <a:lnSpc>
                <a:spcPct val="115000"/>
              </a:lnSpc>
              <a:spcBef>
                <a:spcPts val="0"/>
              </a:spcBef>
              <a:spcAft>
                <a:spcPts val="0"/>
              </a:spcAft>
              <a:buNone/>
            </a:pPr>
            <a:endParaRPr sz="2500">
              <a:solidFill>
                <a:srgbClr val="304852"/>
              </a:solidFill>
              <a:latin typeface="Cabin"/>
              <a:ea typeface="Cabin"/>
              <a:cs typeface="Cabin"/>
              <a:sym typeface="Cabin"/>
            </a:endParaRPr>
          </a:p>
          <a:p>
            <a:pPr marL="457200" lvl="0" indent="-387350" algn="l" rtl="0">
              <a:lnSpc>
                <a:spcPct val="115000"/>
              </a:lnSpc>
              <a:spcBef>
                <a:spcPts val="0"/>
              </a:spcBef>
              <a:spcAft>
                <a:spcPts val="0"/>
              </a:spcAft>
              <a:buClr>
                <a:srgbClr val="304852"/>
              </a:buClr>
              <a:buSzPts val="2500"/>
              <a:buFont typeface="Cabin"/>
              <a:buAutoNum type="arabicPeriod"/>
            </a:pPr>
            <a:r>
              <a:rPr lang="en" sz="2500">
                <a:solidFill>
                  <a:srgbClr val="304852"/>
                </a:solidFill>
                <a:latin typeface="Cabin"/>
                <a:ea typeface="Cabin"/>
                <a:cs typeface="Cabin"/>
                <a:sym typeface="Cabin"/>
              </a:rPr>
              <a:t>What signals do you use to decide to protect yourself against a storm? How does where you are determine how you stay safe?</a:t>
            </a:r>
            <a:endParaRPr sz="2300">
              <a:solidFill>
                <a:srgbClr val="304852"/>
              </a:solidFill>
              <a:latin typeface="Cabin"/>
              <a:ea typeface="Cabin"/>
              <a:cs typeface="Cabin"/>
              <a:sym typeface="Cabin"/>
            </a:endParaRPr>
          </a:p>
        </p:txBody>
      </p:sp>
      <p:pic>
        <p:nvPicPr>
          <p:cNvPr id="450" name="Google Shape;450;p63"/>
          <p:cNvPicPr preferRelativeResize="0"/>
          <p:nvPr/>
        </p:nvPicPr>
        <p:blipFill rotWithShape="1">
          <a:blip r:embed="rId3">
            <a:alphaModFix/>
          </a:blip>
          <a:srcRect t="238" b="228"/>
          <a:stretch/>
        </p:blipFill>
        <p:spPr>
          <a:xfrm>
            <a:off x="690800" y="1661100"/>
            <a:ext cx="1426210" cy="1179000"/>
          </a:xfrm>
          <a:prstGeom prst="rect">
            <a:avLst/>
          </a:prstGeom>
          <a:noFill/>
          <a:ln>
            <a:noFill/>
          </a:ln>
        </p:spPr>
      </p:pic>
      <p:sp>
        <p:nvSpPr>
          <p:cNvPr id="451" name="Google Shape;451;p63"/>
          <p:cNvSpPr txBox="1"/>
          <p:nvPr/>
        </p:nvSpPr>
        <p:spPr>
          <a:xfrm rot="-60078">
            <a:off x="5705006" y="5790758"/>
            <a:ext cx="2866938" cy="810423"/>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Be prepared to share your ideas with the class.</a:t>
            </a:r>
            <a:endParaRPr sz="2000">
              <a:solidFill>
                <a:srgbClr val="304852"/>
              </a:solidFill>
              <a:latin typeface="Cabin"/>
              <a:ea typeface="Cabin"/>
              <a:cs typeface="Cabin"/>
              <a:sym typeface="Cabi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55"/>
        <p:cNvGrpSpPr/>
        <p:nvPr/>
      </p:nvGrpSpPr>
      <p:grpSpPr>
        <a:xfrm>
          <a:off x="0" y="0"/>
          <a:ext cx="0" cy="0"/>
          <a:chOff x="0" y="0"/>
          <a:chExt cx="0" cy="0"/>
        </a:xfrm>
      </p:grpSpPr>
      <p:sp>
        <p:nvSpPr>
          <p:cNvPr id="456" name="Google Shape;456;p64"/>
          <p:cNvSpPr/>
          <p:nvPr/>
        </p:nvSpPr>
        <p:spPr>
          <a:xfrm>
            <a:off x="457200" y="1447800"/>
            <a:ext cx="8229600" cy="33219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4"/>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Reflect on the Role of the DQB</a:t>
            </a:r>
            <a:endParaRPr sz="2800" b="1">
              <a:solidFill>
                <a:srgbClr val="FFFFFF"/>
              </a:solidFill>
              <a:latin typeface="Open Sans"/>
              <a:ea typeface="Open Sans"/>
              <a:cs typeface="Open Sans"/>
              <a:sym typeface="Open Sans"/>
            </a:endParaRPr>
          </a:p>
        </p:txBody>
      </p:sp>
      <p:sp>
        <p:nvSpPr>
          <p:cNvPr id="458" name="Google Shape;458;p64"/>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AA</a:t>
            </a:r>
            <a:endParaRPr sz="1800">
              <a:solidFill>
                <a:srgbClr val="256C8D"/>
              </a:solidFill>
              <a:latin typeface="Boogaloo"/>
              <a:ea typeface="Boogaloo"/>
              <a:cs typeface="Boogaloo"/>
              <a:sym typeface="Boogaloo"/>
            </a:endParaRPr>
          </a:p>
        </p:txBody>
      </p:sp>
      <p:sp>
        <p:nvSpPr>
          <p:cNvPr id="459" name="Google Shape;459;p64"/>
          <p:cNvSpPr txBox="1"/>
          <p:nvPr/>
        </p:nvSpPr>
        <p:spPr>
          <a:xfrm>
            <a:off x="2330100" y="1661100"/>
            <a:ext cx="6005100" cy="1400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600" b="1">
                <a:solidFill>
                  <a:srgbClr val="304852"/>
                </a:solidFill>
                <a:latin typeface="Open Sans"/>
                <a:ea typeface="Open Sans"/>
                <a:cs typeface="Open Sans"/>
                <a:sym typeface="Open Sans"/>
              </a:rPr>
              <a:t>With your class</a:t>
            </a:r>
            <a:endParaRPr sz="2600" b="1">
              <a:solidFill>
                <a:srgbClr val="304852"/>
              </a:solidFill>
              <a:latin typeface="Open Sans"/>
              <a:ea typeface="Open Sans"/>
              <a:cs typeface="Open Sans"/>
              <a:sym typeface="Open Sans"/>
            </a:endParaRPr>
          </a:p>
          <a:p>
            <a:pPr marL="457200" lvl="0" indent="-393700" algn="l" rtl="0">
              <a:lnSpc>
                <a:spcPct val="115000"/>
              </a:lnSpc>
              <a:spcBef>
                <a:spcPts val="1000"/>
              </a:spcBef>
              <a:spcAft>
                <a:spcPts val="0"/>
              </a:spcAft>
              <a:buClr>
                <a:srgbClr val="304852"/>
              </a:buClr>
              <a:buSzPts val="2600"/>
              <a:buFont typeface="Cabin"/>
              <a:buAutoNum type="arabicPeriod"/>
            </a:pPr>
            <a:r>
              <a:rPr lang="en" sz="2600">
                <a:solidFill>
                  <a:srgbClr val="304852"/>
                </a:solidFill>
                <a:latin typeface="Cabin"/>
                <a:ea typeface="Cabin"/>
                <a:cs typeface="Cabin"/>
                <a:sym typeface="Cabin"/>
              </a:rPr>
              <a:t>How did we use the Driving Question Board in our first unit?</a:t>
            </a:r>
            <a:endParaRPr sz="2600">
              <a:solidFill>
                <a:srgbClr val="304852"/>
              </a:solidFill>
              <a:latin typeface="Cabin"/>
              <a:ea typeface="Cabin"/>
              <a:cs typeface="Cabin"/>
              <a:sym typeface="Cabin"/>
            </a:endParaRPr>
          </a:p>
          <a:p>
            <a:pPr marL="0" lvl="0" indent="0" algn="l" rtl="0">
              <a:lnSpc>
                <a:spcPct val="115000"/>
              </a:lnSpc>
              <a:spcBef>
                <a:spcPts val="0"/>
              </a:spcBef>
              <a:spcAft>
                <a:spcPts val="0"/>
              </a:spcAft>
              <a:buNone/>
            </a:pPr>
            <a:endParaRPr sz="2600">
              <a:solidFill>
                <a:srgbClr val="304852"/>
              </a:solidFill>
              <a:latin typeface="Cabin"/>
              <a:ea typeface="Cabin"/>
              <a:cs typeface="Cabin"/>
              <a:sym typeface="Cabin"/>
            </a:endParaRPr>
          </a:p>
          <a:p>
            <a:pPr marL="457200" lvl="0" indent="-393700" algn="l" rtl="0">
              <a:lnSpc>
                <a:spcPct val="115000"/>
              </a:lnSpc>
              <a:spcBef>
                <a:spcPts val="0"/>
              </a:spcBef>
              <a:spcAft>
                <a:spcPts val="0"/>
              </a:spcAft>
              <a:buClr>
                <a:srgbClr val="304852"/>
              </a:buClr>
              <a:buSzPts val="2600"/>
              <a:buFont typeface="Cabin"/>
              <a:buAutoNum type="arabicPeriod"/>
            </a:pPr>
            <a:r>
              <a:rPr lang="en" sz="2600">
                <a:solidFill>
                  <a:srgbClr val="304852"/>
                </a:solidFill>
                <a:latin typeface="Cabin"/>
                <a:ea typeface="Cabin"/>
                <a:cs typeface="Cabin"/>
                <a:sym typeface="Cabin"/>
              </a:rPr>
              <a:t>How did that help us make sense of sea level rise and polar ice melt?</a:t>
            </a:r>
            <a:endParaRPr sz="2600">
              <a:solidFill>
                <a:srgbClr val="304852"/>
              </a:solidFill>
              <a:latin typeface="Cabin"/>
              <a:ea typeface="Cabin"/>
              <a:cs typeface="Cabin"/>
              <a:sym typeface="Cabin"/>
            </a:endParaRPr>
          </a:p>
        </p:txBody>
      </p:sp>
      <p:pic>
        <p:nvPicPr>
          <p:cNvPr id="460" name="Google Shape;460;p64"/>
          <p:cNvPicPr preferRelativeResize="0"/>
          <p:nvPr/>
        </p:nvPicPr>
        <p:blipFill rotWithShape="1">
          <a:blip r:embed="rId3">
            <a:alphaModFix/>
          </a:blip>
          <a:srcRect t="119" b="119"/>
          <a:stretch/>
        </p:blipFill>
        <p:spPr>
          <a:xfrm>
            <a:off x="760225" y="1813500"/>
            <a:ext cx="1352000" cy="1372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5"/>
          <p:cNvSpPr txBox="1">
            <a:spLocks noGrp="1"/>
          </p:cNvSpPr>
          <p:nvPr>
            <p:ph type="body" idx="1"/>
          </p:nvPr>
        </p:nvSpPr>
        <p:spPr>
          <a:xfrm>
            <a:off x="457200" y="1536625"/>
            <a:ext cx="8229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65"/>
          <p:cNvSpPr txBox="1">
            <a:spLocks noGrp="1"/>
          </p:cNvSpPr>
          <p:nvPr>
            <p:ph type="title"/>
          </p:nvPr>
        </p:nvSpPr>
        <p:spPr>
          <a:xfrm>
            <a:off x="457200" y="548650"/>
            <a:ext cx="8229600" cy="685800"/>
          </a:xfrm>
          <a:prstGeom prst="rect">
            <a:avLst/>
          </a:prstGeom>
          <a:solidFill>
            <a:srgbClr val="27697B"/>
          </a:solidFill>
        </p:spPr>
        <p:txBody>
          <a:bodyPr spcFirstLastPara="1" wrap="square" lIns="91425" tIns="91425" rIns="91425" bIns="91425" anchor="t" anchorCtr="0">
            <a:noAutofit/>
          </a:bodyPr>
          <a:lstStyle/>
          <a:p>
            <a:pPr marL="0" lvl="0" indent="0" algn="l" rtl="0">
              <a:spcBef>
                <a:spcPts val="0"/>
              </a:spcBef>
              <a:spcAft>
                <a:spcPts val="0"/>
              </a:spcAft>
              <a:buNone/>
            </a:pPr>
            <a:r>
              <a:rPr lang="en"/>
              <a:t>Develop Questions for the DQB</a:t>
            </a:r>
            <a:endParaRPr/>
          </a:p>
        </p:txBody>
      </p:sp>
      <p:sp>
        <p:nvSpPr>
          <p:cNvPr id="467" name="Google Shape;467;p65"/>
          <p:cNvSpPr txBox="1">
            <a:spLocks noGrp="1"/>
          </p:cNvSpPr>
          <p:nvPr>
            <p:ph type="subTitle" idx="2"/>
          </p:nvPr>
        </p:nvSpPr>
        <p:spPr>
          <a:xfrm>
            <a:off x="457200" y="106750"/>
            <a:ext cx="2916900" cy="4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0"/>
              <a:t>Slide BB</a:t>
            </a:r>
            <a:endParaRPr sz="1500" b="0"/>
          </a:p>
        </p:txBody>
      </p:sp>
      <p:sp>
        <p:nvSpPr>
          <p:cNvPr id="468" name="Google Shape;468;p65"/>
          <p:cNvSpPr/>
          <p:nvPr/>
        </p:nvSpPr>
        <p:spPr>
          <a:xfrm>
            <a:off x="457200" y="1536625"/>
            <a:ext cx="8229600" cy="48726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2400" b="1">
              <a:solidFill>
                <a:srgbClr val="980000"/>
              </a:solidFill>
              <a:latin typeface="Cabin Condensed"/>
              <a:ea typeface="Cabin Condensed"/>
              <a:cs typeface="Cabin Condensed"/>
              <a:sym typeface="Cabin Condensed"/>
            </a:endParaRPr>
          </a:p>
        </p:txBody>
      </p:sp>
      <p:sp>
        <p:nvSpPr>
          <p:cNvPr id="469" name="Google Shape;469;p65"/>
          <p:cNvSpPr txBox="1"/>
          <p:nvPr/>
        </p:nvSpPr>
        <p:spPr>
          <a:xfrm>
            <a:off x="2241350" y="1503000"/>
            <a:ext cx="5658600" cy="15696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sz="2600" b="1">
                <a:solidFill>
                  <a:srgbClr val="304852"/>
                </a:solidFill>
                <a:latin typeface="Open Sans"/>
                <a:ea typeface="Open Sans"/>
                <a:cs typeface="Open Sans"/>
                <a:sym typeface="Open Sans"/>
              </a:rPr>
              <a:t>On your own</a:t>
            </a:r>
            <a:endParaRPr sz="2600">
              <a:solidFill>
                <a:srgbClr val="304852"/>
              </a:solidFill>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 sz="2400">
                <a:solidFill>
                  <a:srgbClr val="304852"/>
                </a:solidFill>
                <a:latin typeface="Cabin"/>
                <a:ea typeface="Cabin"/>
                <a:cs typeface="Cabin"/>
                <a:sym typeface="Cabin"/>
              </a:rPr>
              <a:t>Think back to all the things we have considered about lightning, including:</a:t>
            </a:r>
            <a:endParaRPr sz="2400">
              <a:solidFill>
                <a:srgbClr val="304852"/>
              </a:solidFill>
              <a:latin typeface="Cabin"/>
              <a:ea typeface="Cabin"/>
              <a:cs typeface="Cabin"/>
              <a:sym typeface="Cabin"/>
            </a:endParaRPr>
          </a:p>
          <a:p>
            <a:pPr marL="0" lvl="0" indent="0" algn="l" rtl="0">
              <a:lnSpc>
                <a:spcPct val="115000"/>
              </a:lnSpc>
              <a:spcBef>
                <a:spcPts val="1000"/>
              </a:spcBef>
              <a:spcAft>
                <a:spcPts val="0"/>
              </a:spcAft>
              <a:buClr>
                <a:schemeClr val="dk1"/>
              </a:buClr>
              <a:buSzPts val="1100"/>
              <a:buFont typeface="Arial"/>
              <a:buNone/>
            </a:pPr>
            <a:endParaRPr sz="2400">
              <a:solidFill>
                <a:srgbClr val="304852"/>
              </a:solidFill>
              <a:latin typeface="Cabin"/>
              <a:ea typeface="Cabin"/>
              <a:cs typeface="Cabin"/>
              <a:sym typeface="Cabin"/>
            </a:endParaRPr>
          </a:p>
          <a:p>
            <a:pPr marL="0" marR="2286000" lvl="0" indent="-381000" algn="l" rtl="0">
              <a:lnSpc>
                <a:spcPct val="115000"/>
              </a:lnSpc>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the videos and data you saw,</a:t>
            </a:r>
            <a:endParaRPr sz="2400">
              <a:solidFill>
                <a:srgbClr val="304852"/>
              </a:solidFill>
              <a:latin typeface="Cabin"/>
              <a:ea typeface="Cabin"/>
              <a:cs typeface="Cabin"/>
              <a:sym typeface="Cabin"/>
            </a:endParaRPr>
          </a:p>
          <a:p>
            <a:pPr marL="0" marR="2286000" lvl="0" indent="-381000" algn="l" rtl="0">
              <a:lnSpc>
                <a:spcPct val="115000"/>
              </a:lnSpc>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the model you made, and </a:t>
            </a:r>
            <a:endParaRPr sz="2400">
              <a:solidFill>
                <a:srgbClr val="304852"/>
              </a:solidFill>
              <a:latin typeface="Cabin"/>
              <a:ea typeface="Cabin"/>
              <a:cs typeface="Cabin"/>
              <a:sym typeface="Cabin"/>
            </a:endParaRPr>
          </a:p>
          <a:p>
            <a:pPr marL="0" marR="2286000" lvl="0" indent="-381000" algn="l" rtl="0">
              <a:lnSpc>
                <a:spcPct val="115000"/>
              </a:lnSpc>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other related experiences you have had.</a:t>
            </a:r>
            <a:endParaRPr sz="2400">
              <a:solidFill>
                <a:srgbClr val="304852"/>
              </a:solidFill>
              <a:latin typeface="Cabin"/>
              <a:ea typeface="Cabin"/>
              <a:cs typeface="Cabin"/>
              <a:sym typeface="Cabin"/>
            </a:endParaRPr>
          </a:p>
          <a:p>
            <a:pPr marL="0" marR="2286000" lvl="0" indent="0" algn="l" rtl="0">
              <a:lnSpc>
                <a:spcPct val="115000"/>
              </a:lnSpc>
              <a:spcBef>
                <a:spcPts val="1000"/>
              </a:spcBef>
              <a:spcAft>
                <a:spcPts val="1000"/>
              </a:spcAft>
              <a:buNone/>
            </a:pPr>
            <a:r>
              <a:rPr lang="en" sz="2400">
                <a:solidFill>
                  <a:srgbClr val="304852"/>
                </a:solidFill>
                <a:latin typeface="Cabin"/>
                <a:ea typeface="Cabin"/>
                <a:cs typeface="Cabin"/>
                <a:sym typeface="Cabin"/>
              </a:rPr>
              <a:t>Write down one or more questions you have.</a:t>
            </a:r>
            <a:endParaRPr sz="2400">
              <a:solidFill>
                <a:srgbClr val="304852"/>
              </a:solidFill>
              <a:latin typeface="Cabin"/>
              <a:ea typeface="Cabin"/>
              <a:cs typeface="Cabin"/>
              <a:sym typeface="Cabin"/>
            </a:endParaRPr>
          </a:p>
        </p:txBody>
      </p:sp>
      <p:grpSp>
        <p:nvGrpSpPr>
          <p:cNvPr id="470" name="Google Shape;470;p65"/>
          <p:cNvGrpSpPr/>
          <p:nvPr/>
        </p:nvGrpSpPr>
        <p:grpSpPr>
          <a:xfrm>
            <a:off x="5778951" y="3351631"/>
            <a:ext cx="3193207" cy="3103846"/>
            <a:chOff x="5129169" y="2532317"/>
            <a:chExt cx="3675000" cy="3876900"/>
          </a:xfrm>
        </p:grpSpPr>
        <p:sp>
          <p:nvSpPr>
            <p:cNvPr id="471" name="Google Shape;471;p65"/>
            <p:cNvSpPr/>
            <p:nvPr/>
          </p:nvSpPr>
          <p:spPr>
            <a:xfrm rot="-60014">
              <a:off x="5162194" y="2563526"/>
              <a:ext cx="3608950" cy="3814481"/>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5"/>
            <p:cNvSpPr txBox="1"/>
            <p:nvPr/>
          </p:nvSpPr>
          <p:spPr>
            <a:xfrm rot="-59817">
              <a:off x="5337277" y="2918956"/>
              <a:ext cx="3258793" cy="3255194"/>
            </a:xfrm>
            <a:prstGeom prst="rect">
              <a:avLst/>
            </a:prstGeom>
            <a:noFill/>
            <a:ln>
              <a:noFill/>
            </a:ln>
          </p:spPr>
          <p:txBody>
            <a:bodyPr spcFirstLastPara="1" wrap="square" lIns="0" tIns="0" rIns="0" bIns="0" anchor="t" anchorCtr="0">
              <a:noAutofit/>
            </a:bodyPr>
            <a:lstStyle/>
            <a:p>
              <a:pPr marL="457200" lvl="0" indent="-393700" algn="l" rtl="0">
                <a:spcBef>
                  <a:spcPts val="0"/>
                </a:spcBef>
                <a:spcAft>
                  <a:spcPts val="0"/>
                </a:spcAft>
                <a:buClr>
                  <a:srgbClr val="304852"/>
                </a:buClr>
                <a:buSzPts val="2600"/>
                <a:buFont typeface="Caveat"/>
                <a:buChar char="●"/>
              </a:pPr>
              <a:r>
                <a:rPr lang="en" sz="2600">
                  <a:solidFill>
                    <a:srgbClr val="304852"/>
                  </a:solidFill>
                  <a:latin typeface="Caveat"/>
                  <a:ea typeface="Caveat"/>
                  <a:cs typeface="Caveat"/>
                  <a:sym typeface="Caveat"/>
                </a:rPr>
                <a:t>Write one question per sticky note.</a:t>
              </a:r>
              <a:endParaRPr sz="2600">
                <a:solidFill>
                  <a:srgbClr val="304852"/>
                </a:solidFill>
                <a:latin typeface="Caveat"/>
                <a:ea typeface="Caveat"/>
                <a:cs typeface="Caveat"/>
                <a:sym typeface="Caveat"/>
              </a:endParaRPr>
            </a:p>
            <a:p>
              <a:pPr marL="457200" lvl="0" indent="-393700" algn="l" rtl="0">
                <a:spcBef>
                  <a:spcPts val="1000"/>
                </a:spcBef>
                <a:spcAft>
                  <a:spcPts val="0"/>
                </a:spcAft>
                <a:buClr>
                  <a:srgbClr val="304852"/>
                </a:buClr>
                <a:buSzPts val="2600"/>
                <a:buFont typeface="Caveat"/>
                <a:buChar char="●"/>
              </a:pPr>
              <a:r>
                <a:rPr lang="en" sz="2600">
                  <a:solidFill>
                    <a:srgbClr val="304852"/>
                  </a:solidFill>
                  <a:latin typeface="Caveat"/>
                  <a:ea typeface="Caveat"/>
                  <a:cs typeface="Caveat"/>
                  <a:sym typeface="Caveat"/>
                </a:rPr>
                <a:t>Write in marker--big and bold.</a:t>
              </a:r>
              <a:endParaRPr sz="2600">
                <a:solidFill>
                  <a:srgbClr val="304852"/>
                </a:solidFill>
                <a:latin typeface="Caveat"/>
                <a:ea typeface="Caveat"/>
                <a:cs typeface="Caveat"/>
                <a:sym typeface="Caveat"/>
              </a:endParaRPr>
            </a:p>
            <a:p>
              <a:pPr marL="457200" lvl="0" indent="-393700" algn="l" rtl="0">
                <a:spcBef>
                  <a:spcPts val="1000"/>
                </a:spcBef>
                <a:spcAft>
                  <a:spcPts val="0"/>
                </a:spcAft>
                <a:buClr>
                  <a:srgbClr val="304852"/>
                </a:buClr>
                <a:buSzPts val="2600"/>
                <a:buFont typeface="Caveat"/>
                <a:buChar char="●"/>
              </a:pPr>
              <a:r>
                <a:rPr lang="en" sz="2600">
                  <a:solidFill>
                    <a:srgbClr val="304852"/>
                  </a:solidFill>
                  <a:latin typeface="Caveat"/>
                  <a:ea typeface="Caveat"/>
                  <a:cs typeface="Caveat"/>
                  <a:sym typeface="Caveat"/>
                </a:rPr>
                <a:t>Put your initials on the back in pencil.</a:t>
              </a:r>
              <a:endParaRPr sz="2600">
                <a:solidFill>
                  <a:srgbClr val="666666"/>
                </a:solidFill>
                <a:latin typeface="Caveat"/>
                <a:ea typeface="Caveat"/>
                <a:cs typeface="Caveat"/>
                <a:sym typeface="Caveat"/>
              </a:endParaRPr>
            </a:p>
            <a:p>
              <a:pPr marL="0" lvl="0" indent="0" algn="l" rtl="0">
                <a:spcBef>
                  <a:spcPts val="1000"/>
                </a:spcBef>
                <a:spcAft>
                  <a:spcPts val="0"/>
                </a:spcAft>
                <a:buNone/>
              </a:pPr>
              <a:endParaRPr>
                <a:solidFill>
                  <a:srgbClr val="0B0B0B"/>
                </a:solidFill>
                <a:latin typeface="Caveat"/>
                <a:ea typeface="Caveat"/>
                <a:cs typeface="Caveat"/>
                <a:sym typeface="Caveat"/>
              </a:endParaRPr>
            </a:p>
            <a:p>
              <a:pPr marL="0" lvl="0" indent="0" algn="l" rtl="0">
                <a:spcBef>
                  <a:spcPts val="0"/>
                </a:spcBef>
                <a:spcAft>
                  <a:spcPts val="0"/>
                </a:spcAft>
                <a:buNone/>
              </a:pPr>
              <a:endParaRPr>
                <a:solidFill>
                  <a:srgbClr val="0B0B0B"/>
                </a:solidFill>
                <a:latin typeface="Caveat"/>
                <a:ea typeface="Caveat"/>
                <a:cs typeface="Caveat"/>
                <a:sym typeface="Caveat"/>
              </a:endParaRPr>
            </a:p>
          </p:txBody>
        </p:sp>
      </p:grpSp>
      <p:pic>
        <p:nvPicPr>
          <p:cNvPr id="473" name="Google Shape;473;p65"/>
          <p:cNvPicPr preferRelativeResize="0"/>
          <p:nvPr/>
        </p:nvPicPr>
        <p:blipFill rotWithShape="1">
          <a:blip r:embed="rId3">
            <a:alphaModFix/>
          </a:blip>
          <a:srcRect t="248" b="238"/>
          <a:stretch/>
        </p:blipFill>
        <p:spPr>
          <a:xfrm>
            <a:off x="775850" y="1885878"/>
            <a:ext cx="1194167" cy="140804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77"/>
        <p:cNvGrpSpPr/>
        <p:nvPr/>
      </p:nvGrpSpPr>
      <p:grpSpPr>
        <a:xfrm>
          <a:off x="0" y="0"/>
          <a:ext cx="0" cy="0"/>
          <a:chOff x="0" y="0"/>
          <a:chExt cx="0" cy="0"/>
        </a:xfrm>
      </p:grpSpPr>
      <p:sp>
        <p:nvSpPr>
          <p:cNvPr id="478" name="Google Shape;478;p66"/>
          <p:cNvSpPr/>
          <p:nvPr/>
        </p:nvSpPr>
        <p:spPr>
          <a:xfrm>
            <a:off x="246400" y="1460575"/>
            <a:ext cx="8669100" cy="51948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6"/>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Build the DQB</a:t>
            </a:r>
            <a:endParaRPr sz="2800" b="1">
              <a:solidFill>
                <a:srgbClr val="FFFFFF"/>
              </a:solidFill>
              <a:latin typeface="Open Sans"/>
              <a:ea typeface="Open Sans"/>
              <a:cs typeface="Open Sans"/>
              <a:sym typeface="Open Sans"/>
            </a:endParaRPr>
          </a:p>
        </p:txBody>
      </p:sp>
      <p:sp>
        <p:nvSpPr>
          <p:cNvPr id="480" name="Google Shape;480;p66"/>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CC</a:t>
            </a:r>
            <a:endParaRPr sz="1800">
              <a:solidFill>
                <a:srgbClr val="256C8D"/>
              </a:solidFill>
              <a:latin typeface="Boogaloo"/>
              <a:ea typeface="Boogaloo"/>
              <a:cs typeface="Boogaloo"/>
              <a:sym typeface="Boogaloo"/>
            </a:endParaRPr>
          </a:p>
        </p:txBody>
      </p:sp>
      <p:sp>
        <p:nvSpPr>
          <p:cNvPr id="481" name="Google Shape;481;p66"/>
          <p:cNvSpPr txBox="1"/>
          <p:nvPr/>
        </p:nvSpPr>
        <p:spPr>
          <a:xfrm>
            <a:off x="460400" y="1553725"/>
            <a:ext cx="8378400" cy="1771500"/>
          </a:xfrm>
          <a:prstGeom prst="rect">
            <a:avLst/>
          </a:prstGeom>
          <a:noFill/>
          <a:ln>
            <a:noFill/>
          </a:ln>
        </p:spPr>
        <p:txBody>
          <a:bodyPr spcFirstLastPara="1" wrap="square" lIns="0" tIns="0" rIns="0" bIns="0" anchor="t" anchorCtr="0">
            <a:noAutofit/>
          </a:bodyPr>
          <a:lstStyle/>
          <a:p>
            <a:pPr marL="457200" lvl="0" indent="-368300" algn="l" rtl="0">
              <a:lnSpc>
                <a:spcPct val="94000"/>
              </a:lnSpc>
              <a:spcBef>
                <a:spcPts val="0"/>
              </a:spcBef>
              <a:spcAft>
                <a:spcPts val="0"/>
              </a:spcAft>
              <a:buClr>
                <a:srgbClr val="304852"/>
              </a:buClr>
              <a:buSzPts val="2200"/>
              <a:buFont typeface="Cabin"/>
              <a:buAutoNum type="arabicPeriod"/>
            </a:pPr>
            <a:r>
              <a:rPr lang="en" sz="2200">
                <a:solidFill>
                  <a:srgbClr val="304852"/>
                </a:solidFill>
                <a:latin typeface="Cabin"/>
                <a:ea typeface="Cabin"/>
                <a:cs typeface="Cabin"/>
                <a:sym typeface="Cabin"/>
              </a:rPr>
              <a:t>Choose a volunteer to go first. This student reads their question and then posts it on the DQB.</a:t>
            </a:r>
            <a:endParaRPr sz="2200">
              <a:solidFill>
                <a:srgbClr val="304852"/>
              </a:solidFill>
              <a:latin typeface="Cabin"/>
              <a:ea typeface="Cabin"/>
              <a:cs typeface="Cabin"/>
              <a:sym typeface="Cabin"/>
            </a:endParaRPr>
          </a:p>
          <a:p>
            <a:pPr marL="457200" lvl="0" indent="-368300" algn="l" rtl="0">
              <a:lnSpc>
                <a:spcPct val="94000"/>
              </a:lnSpc>
              <a:spcBef>
                <a:spcPts val="1000"/>
              </a:spcBef>
              <a:spcAft>
                <a:spcPts val="0"/>
              </a:spcAft>
              <a:buClr>
                <a:srgbClr val="304852"/>
              </a:buClr>
              <a:buSzPts val="2200"/>
              <a:buFont typeface="Cabin"/>
              <a:buAutoNum type="arabicPeriod"/>
            </a:pPr>
            <a:r>
              <a:rPr lang="en" sz="2200">
                <a:solidFill>
                  <a:srgbClr val="304852"/>
                </a:solidFill>
                <a:latin typeface="Cabin"/>
                <a:ea typeface="Cabin"/>
                <a:cs typeface="Cabin"/>
                <a:sym typeface="Cabin"/>
              </a:rPr>
              <a:t>Raise your hand if you have a question that is related or the same.</a:t>
            </a:r>
            <a:endParaRPr sz="2200">
              <a:solidFill>
                <a:srgbClr val="304852"/>
              </a:solidFill>
              <a:latin typeface="Cabin"/>
              <a:ea typeface="Cabin"/>
              <a:cs typeface="Cabin"/>
              <a:sym typeface="Cabin"/>
            </a:endParaRPr>
          </a:p>
          <a:p>
            <a:pPr marL="457200" lvl="0" indent="-368300" algn="l" rtl="0">
              <a:lnSpc>
                <a:spcPct val="94000"/>
              </a:lnSpc>
              <a:spcBef>
                <a:spcPts val="1000"/>
              </a:spcBef>
              <a:spcAft>
                <a:spcPts val="0"/>
              </a:spcAft>
              <a:buClr>
                <a:srgbClr val="304852"/>
              </a:buClr>
              <a:buSzPts val="2200"/>
              <a:buFont typeface="Cabin"/>
              <a:buAutoNum type="arabicPeriod"/>
            </a:pPr>
            <a:r>
              <a:rPr lang="en" sz="2200">
                <a:solidFill>
                  <a:srgbClr val="304852"/>
                </a:solidFill>
                <a:latin typeface="Cabin"/>
                <a:ea typeface="Cabin"/>
                <a:cs typeface="Cabin"/>
                <a:sym typeface="Cabin"/>
              </a:rPr>
              <a:t>The first volunteer selects the next student whose hand is raised, and that second volunteer reads their related question, says why or how it relates, and then posts it on the DQB with the first question.</a:t>
            </a:r>
            <a:endParaRPr sz="2200">
              <a:solidFill>
                <a:srgbClr val="304852"/>
              </a:solidFill>
              <a:latin typeface="Cabin"/>
              <a:ea typeface="Cabin"/>
              <a:cs typeface="Cabin"/>
              <a:sym typeface="Cabin"/>
            </a:endParaRPr>
          </a:p>
          <a:p>
            <a:pPr marL="457200" lvl="0" indent="-368300" algn="l" rtl="0">
              <a:lnSpc>
                <a:spcPct val="94000"/>
              </a:lnSpc>
              <a:spcBef>
                <a:spcPts val="1000"/>
              </a:spcBef>
              <a:spcAft>
                <a:spcPts val="0"/>
              </a:spcAft>
              <a:buClr>
                <a:srgbClr val="304852"/>
              </a:buClr>
              <a:buSzPts val="2200"/>
              <a:buFont typeface="Cabin"/>
              <a:buAutoNum type="arabicPeriod"/>
            </a:pPr>
            <a:r>
              <a:rPr lang="en" sz="2200">
                <a:solidFill>
                  <a:srgbClr val="304852"/>
                </a:solidFill>
                <a:latin typeface="Cabin"/>
                <a:ea typeface="Cabin"/>
                <a:cs typeface="Cabin"/>
                <a:sym typeface="Cabin"/>
              </a:rPr>
              <a:t>The second volunteer selects the next student who will read another related question, say how or why it relates, post it, and call on the next student.</a:t>
            </a:r>
            <a:endParaRPr sz="2200">
              <a:solidFill>
                <a:srgbClr val="304852"/>
              </a:solidFill>
              <a:latin typeface="Cabin"/>
              <a:ea typeface="Cabin"/>
              <a:cs typeface="Cabin"/>
              <a:sym typeface="Cabin"/>
            </a:endParaRPr>
          </a:p>
          <a:p>
            <a:pPr marL="457200" lvl="0" indent="-368300" algn="l" rtl="0">
              <a:lnSpc>
                <a:spcPct val="94000"/>
              </a:lnSpc>
              <a:spcBef>
                <a:spcPts val="1000"/>
              </a:spcBef>
              <a:spcAft>
                <a:spcPts val="0"/>
              </a:spcAft>
              <a:buClr>
                <a:srgbClr val="304852"/>
              </a:buClr>
              <a:buSzPts val="2200"/>
              <a:buFont typeface="Cabin"/>
              <a:buAutoNum type="arabicPeriod"/>
            </a:pPr>
            <a:r>
              <a:rPr lang="en" sz="2200">
                <a:solidFill>
                  <a:srgbClr val="304852"/>
                </a:solidFill>
                <a:latin typeface="Cabin"/>
                <a:ea typeface="Cabin"/>
                <a:cs typeface="Cabin"/>
                <a:sym typeface="Cabin"/>
              </a:rPr>
              <a:t>Continue until the class agrees that all the </a:t>
            </a:r>
            <a:r>
              <a:rPr lang="en" sz="2200" u="sng">
                <a:solidFill>
                  <a:srgbClr val="304852"/>
                </a:solidFill>
                <a:latin typeface="Cabin"/>
                <a:ea typeface="Cabin"/>
                <a:cs typeface="Cabin"/>
                <a:sym typeface="Cabin"/>
              </a:rPr>
              <a:t>related</a:t>
            </a:r>
            <a:r>
              <a:rPr lang="en" sz="2200">
                <a:solidFill>
                  <a:srgbClr val="304852"/>
                </a:solidFill>
                <a:latin typeface="Cabin"/>
                <a:ea typeface="Cabin"/>
                <a:cs typeface="Cabin"/>
                <a:sym typeface="Cabin"/>
              </a:rPr>
              <a:t> questions have been placed. Then go back to step 1 and choose a volunteer with a different question to start a new cluster. </a:t>
            </a:r>
            <a:endParaRPr sz="2200">
              <a:solidFill>
                <a:srgbClr val="304852"/>
              </a:solidFill>
              <a:latin typeface="Cabin"/>
              <a:ea typeface="Cabin"/>
              <a:cs typeface="Cabin"/>
              <a:sym typeface="Cabin"/>
            </a:endParaRPr>
          </a:p>
          <a:p>
            <a:pPr marL="457200" lvl="0" indent="-368300" algn="l" rtl="0">
              <a:lnSpc>
                <a:spcPct val="94000"/>
              </a:lnSpc>
              <a:spcBef>
                <a:spcPts val="1000"/>
              </a:spcBef>
              <a:spcAft>
                <a:spcPts val="1000"/>
              </a:spcAft>
              <a:buClr>
                <a:srgbClr val="304852"/>
              </a:buClr>
              <a:buSzPts val="2200"/>
              <a:buFont typeface="Cabin"/>
              <a:buAutoNum type="arabicPeriod"/>
            </a:pPr>
            <a:r>
              <a:rPr lang="en" sz="2200">
                <a:solidFill>
                  <a:srgbClr val="304852"/>
                </a:solidFill>
                <a:latin typeface="Cabin"/>
                <a:ea typeface="Cabin"/>
                <a:cs typeface="Cabin"/>
                <a:sym typeface="Cabin"/>
              </a:rPr>
              <a:t>Keep posting questions until everyone has shared at least one.</a:t>
            </a:r>
            <a:endParaRPr sz="2200">
              <a:solidFill>
                <a:srgbClr val="304852"/>
              </a:solidFill>
              <a:latin typeface="Cabin"/>
              <a:ea typeface="Cabin"/>
              <a:cs typeface="Cabin"/>
              <a:sym typeface="Cabin"/>
            </a:endParaRPr>
          </a:p>
        </p:txBody>
      </p:sp>
      <p:sp>
        <p:nvSpPr>
          <p:cNvPr id="482" name="Google Shape;482;p66"/>
          <p:cNvSpPr/>
          <p:nvPr/>
        </p:nvSpPr>
        <p:spPr>
          <a:xfrm>
            <a:off x="7978901" y="367676"/>
            <a:ext cx="610800" cy="54870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a:t>
            </a:r>
            <a:endParaRPr/>
          </a:p>
        </p:txBody>
      </p:sp>
      <p:sp>
        <p:nvSpPr>
          <p:cNvPr id="483" name="Google Shape;483;p66"/>
          <p:cNvSpPr/>
          <p:nvPr/>
        </p:nvSpPr>
        <p:spPr>
          <a:xfrm>
            <a:off x="8304676" y="891551"/>
            <a:ext cx="610800" cy="54870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a:t>
            </a:r>
            <a:endParaRPr/>
          </a:p>
        </p:txBody>
      </p:sp>
      <p:sp>
        <p:nvSpPr>
          <p:cNvPr id="484" name="Google Shape;484;p66"/>
          <p:cNvSpPr/>
          <p:nvPr/>
        </p:nvSpPr>
        <p:spPr>
          <a:xfrm>
            <a:off x="8377201" y="140951"/>
            <a:ext cx="610800" cy="548700"/>
          </a:xfrm>
          <a:prstGeom prst="rect">
            <a:avLst/>
          </a:prstGeom>
          <a:solidFill>
            <a:srgbClr val="C6D34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6"/>
        <p:cNvGrpSpPr/>
        <p:nvPr/>
      </p:nvGrpSpPr>
      <p:grpSpPr>
        <a:xfrm>
          <a:off x="0" y="0"/>
          <a:ext cx="0" cy="0"/>
          <a:chOff x="0" y="0"/>
          <a:chExt cx="0" cy="0"/>
        </a:xfrm>
      </p:grpSpPr>
      <p:sp>
        <p:nvSpPr>
          <p:cNvPr id="187" name="Google Shape;187;p40"/>
          <p:cNvSpPr/>
          <p:nvPr/>
        </p:nvSpPr>
        <p:spPr>
          <a:xfrm>
            <a:off x="457200" y="1573350"/>
            <a:ext cx="8229600" cy="48450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0"/>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Examine Lightning Strikes</a:t>
            </a:r>
            <a:endParaRPr sz="2800" b="1">
              <a:solidFill>
                <a:srgbClr val="FFFFFF"/>
              </a:solidFill>
              <a:latin typeface="Open Sans"/>
              <a:ea typeface="Open Sans"/>
              <a:cs typeface="Open Sans"/>
              <a:sym typeface="Open Sans"/>
            </a:endParaRPr>
          </a:p>
        </p:txBody>
      </p:sp>
      <p:sp>
        <p:nvSpPr>
          <p:cNvPr id="189" name="Google Shape;189;p40"/>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C</a:t>
            </a:r>
            <a:endParaRPr sz="1800">
              <a:solidFill>
                <a:srgbClr val="256C8D"/>
              </a:solidFill>
              <a:latin typeface="Boogaloo"/>
              <a:ea typeface="Boogaloo"/>
              <a:cs typeface="Boogaloo"/>
              <a:sym typeface="Boogaloo"/>
            </a:endParaRPr>
          </a:p>
        </p:txBody>
      </p:sp>
      <p:pic>
        <p:nvPicPr>
          <p:cNvPr id="190" name="Google Shape;190;p40"/>
          <p:cNvPicPr preferRelativeResize="0"/>
          <p:nvPr/>
        </p:nvPicPr>
        <p:blipFill>
          <a:blip r:embed="rId3">
            <a:alphaModFix/>
          </a:blip>
          <a:stretch>
            <a:fillRect/>
          </a:stretch>
        </p:blipFill>
        <p:spPr>
          <a:xfrm>
            <a:off x="678425" y="1781825"/>
            <a:ext cx="1316890" cy="1457700"/>
          </a:xfrm>
          <a:prstGeom prst="rect">
            <a:avLst/>
          </a:prstGeom>
          <a:noFill/>
          <a:ln>
            <a:noFill/>
          </a:ln>
        </p:spPr>
      </p:pic>
      <p:sp>
        <p:nvSpPr>
          <p:cNvPr id="191" name="Google Shape;191;p40"/>
          <p:cNvSpPr txBox="1"/>
          <p:nvPr/>
        </p:nvSpPr>
        <p:spPr>
          <a:xfrm>
            <a:off x="2253900" y="1629425"/>
            <a:ext cx="3231900" cy="1019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In your notebook</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Continue recording in your Notice and Wonder chart.</a:t>
            </a: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pic>
        <p:nvPicPr>
          <p:cNvPr id="192" name="Google Shape;192;p40"/>
          <p:cNvPicPr preferRelativeResize="0"/>
          <p:nvPr/>
        </p:nvPicPr>
        <p:blipFill rotWithShape="1">
          <a:blip r:embed="rId4">
            <a:alphaModFix/>
          </a:blip>
          <a:srcRect l="2358" t="3132" r="50669" b="37315"/>
          <a:stretch/>
        </p:blipFill>
        <p:spPr>
          <a:xfrm rot="-60002" flipH="1">
            <a:off x="5574488" y="2024122"/>
            <a:ext cx="2814879" cy="2844556"/>
          </a:xfrm>
          <a:prstGeom prst="rect">
            <a:avLst/>
          </a:prstGeom>
          <a:noFill/>
          <a:ln>
            <a:noFill/>
          </a:ln>
          <a:effectLst>
            <a:outerShdw blurRad="57150" dist="19050" dir="5400000" algn="bl" rotWithShape="0">
              <a:srgbClr val="000000">
                <a:alpha val="50000"/>
              </a:srgbClr>
            </a:outerShdw>
          </a:effectLst>
        </p:spPr>
      </p:pic>
      <p:cxnSp>
        <p:nvCxnSpPr>
          <p:cNvPr id="193" name="Google Shape;193;p40"/>
          <p:cNvCxnSpPr>
            <a:endCxn id="192" idx="2"/>
          </p:cNvCxnSpPr>
          <p:nvPr/>
        </p:nvCxnSpPr>
        <p:spPr>
          <a:xfrm>
            <a:off x="6959652" y="2404261"/>
            <a:ext cx="47100" cy="2464200"/>
          </a:xfrm>
          <a:prstGeom prst="straightConnector1">
            <a:avLst/>
          </a:prstGeom>
          <a:noFill/>
          <a:ln w="19050" cap="flat" cmpd="sng">
            <a:solidFill>
              <a:srgbClr val="666666"/>
            </a:solidFill>
            <a:prstDash val="solid"/>
            <a:round/>
            <a:headEnd type="none" w="med" len="med"/>
            <a:tailEnd type="none" w="med" len="med"/>
          </a:ln>
        </p:spPr>
      </p:cxnSp>
      <p:sp>
        <p:nvSpPr>
          <p:cNvPr id="194" name="Google Shape;194;p40"/>
          <p:cNvSpPr txBox="1"/>
          <p:nvPr/>
        </p:nvSpPr>
        <p:spPr>
          <a:xfrm rot="-52909">
            <a:off x="6963337" y="2152288"/>
            <a:ext cx="1267050" cy="360378"/>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 sz="2600">
                <a:solidFill>
                  <a:srgbClr val="666666"/>
                </a:solidFill>
                <a:latin typeface="Caveat"/>
                <a:ea typeface="Caveat"/>
                <a:cs typeface="Caveat"/>
                <a:sym typeface="Caveat"/>
              </a:rPr>
              <a:t>Wonder</a:t>
            </a:r>
            <a:endParaRPr sz="2600">
              <a:solidFill>
                <a:srgbClr val="666666"/>
              </a:solidFill>
              <a:latin typeface="Caveat"/>
              <a:ea typeface="Caveat"/>
              <a:cs typeface="Caveat"/>
              <a:sym typeface="Caveat"/>
            </a:endParaRPr>
          </a:p>
        </p:txBody>
      </p:sp>
      <p:sp>
        <p:nvSpPr>
          <p:cNvPr id="195" name="Google Shape;195;p40"/>
          <p:cNvSpPr txBox="1"/>
          <p:nvPr/>
        </p:nvSpPr>
        <p:spPr>
          <a:xfrm rot="-50342">
            <a:off x="5553572" y="2147033"/>
            <a:ext cx="1229232" cy="36637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 sz="2600">
                <a:solidFill>
                  <a:srgbClr val="666666"/>
                </a:solidFill>
                <a:latin typeface="Caveat"/>
                <a:ea typeface="Caveat"/>
                <a:cs typeface="Caveat"/>
                <a:sym typeface="Caveat"/>
              </a:rPr>
              <a:t>Notice</a:t>
            </a:r>
            <a:endParaRPr sz="2600">
              <a:solidFill>
                <a:srgbClr val="666666"/>
              </a:solidFill>
              <a:latin typeface="Caveat"/>
              <a:ea typeface="Caveat"/>
              <a:cs typeface="Caveat"/>
              <a:sym typeface="Caveat"/>
            </a:endParaRPr>
          </a:p>
        </p:txBody>
      </p:sp>
      <p:cxnSp>
        <p:nvCxnSpPr>
          <p:cNvPr id="196" name="Google Shape;196;p40"/>
          <p:cNvCxnSpPr/>
          <p:nvPr/>
        </p:nvCxnSpPr>
        <p:spPr>
          <a:xfrm rot="10800000" flipH="1">
            <a:off x="5744363" y="2498975"/>
            <a:ext cx="2417400" cy="23400"/>
          </a:xfrm>
          <a:prstGeom prst="straightConnector1">
            <a:avLst/>
          </a:prstGeom>
          <a:noFill/>
          <a:ln w="19050" cap="flat" cmpd="sng">
            <a:solidFill>
              <a:srgbClr val="666666"/>
            </a:solidFill>
            <a:prstDash val="solid"/>
            <a:round/>
            <a:headEnd type="none" w="med" len="med"/>
            <a:tailEnd type="none" w="med" len="med"/>
          </a:ln>
        </p:spPr>
      </p:cxnSp>
      <p:sp>
        <p:nvSpPr>
          <p:cNvPr id="197" name="Google Shape;197;p40"/>
          <p:cNvSpPr txBox="1"/>
          <p:nvPr/>
        </p:nvSpPr>
        <p:spPr>
          <a:xfrm rot="-247335">
            <a:off x="5675046" y="5767928"/>
            <a:ext cx="3075757" cy="75074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Be prepared to share your ideas with the class.</a:t>
            </a:r>
            <a:endParaRPr sz="2000">
              <a:solidFill>
                <a:srgbClr val="304852"/>
              </a:solidFill>
              <a:latin typeface="Cabin"/>
              <a:ea typeface="Cabin"/>
              <a:cs typeface="Cabin"/>
              <a:sym typeface="Cabin"/>
            </a:endParaRPr>
          </a:p>
        </p:txBody>
      </p:sp>
      <p:pic>
        <p:nvPicPr>
          <p:cNvPr id="198" name="Google Shape;198;p40"/>
          <p:cNvPicPr preferRelativeResize="0"/>
          <p:nvPr/>
        </p:nvPicPr>
        <p:blipFill>
          <a:blip r:embed="rId5">
            <a:alphaModFix/>
          </a:blip>
          <a:stretch>
            <a:fillRect/>
          </a:stretch>
        </p:blipFill>
        <p:spPr>
          <a:xfrm>
            <a:off x="2782942" y="3239524"/>
            <a:ext cx="1832475" cy="3210081"/>
          </a:xfrm>
          <a:prstGeom prst="rect">
            <a:avLst/>
          </a:prstGeom>
          <a:noFill/>
          <a:ln>
            <a:noFill/>
          </a:ln>
        </p:spPr>
      </p:pic>
      <p:sp>
        <p:nvSpPr>
          <p:cNvPr id="199" name="Google Shape;199;p40"/>
          <p:cNvSpPr txBox="1"/>
          <p:nvPr/>
        </p:nvSpPr>
        <p:spPr>
          <a:xfrm>
            <a:off x="1830775" y="6418350"/>
            <a:ext cx="3719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Dr. Marcelo Saba, National Institute for Space Research</a:t>
            </a:r>
            <a:endParaRPr sz="1200">
              <a:solidFill>
                <a:srgbClr val="666666"/>
              </a:solidFill>
              <a:latin typeface="Cabin"/>
              <a:ea typeface="Cabin"/>
              <a:cs typeface="Cabin"/>
              <a:sym typeface="Cabi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88"/>
        <p:cNvGrpSpPr/>
        <p:nvPr/>
      </p:nvGrpSpPr>
      <p:grpSpPr>
        <a:xfrm>
          <a:off x="0" y="0"/>
          <a:ext cx="0" cy="0"/>
          <a:chOff x="0" y="0"/>
          <a:chExt cx="0" cy="0"/>
        </a:xfrm>
      </p:grpSpPr>
      <p:sp>
        <p:nvSpPr>
          <p:cNvPr id="489" name="Google Shape;489;p67"/>
          <p:cNvSpPr/>
          <p:nvPr/>
        </p:nvSpPr>
        <p:spPr>
          <a:xfrm>
            <a:off x="457200" y="1600200"/>
            <a:ext cx="8229600" cy="48219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7"/>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Share Ideas for Investigations</a:t>
            </a:r>
            <a:endParaRPr sz="2800" b="1">
              <a:solidFill>
                <a:srgbClr val="FFFFFF"/>
              </a:solidFill>
              <a:latin typeface="Open Sans"/>
              <a:ea typeface="Open Sans"/>
              <a:cs typeface="Open Sans"/>
              <a:sym typeface="Open Sans"/>
            </a:endParaRPr>
          </a:p>
        </p:txBody>
      </p:sp>
      <p:sp>
        <p:nvSpPr>
          <p:cNvPr id="491" name="Google Shape;491;p67"/>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DD</a:t>
            </a:r>
            <a:endParaRPr sz="1800">
              <a:solidFill>
                <a:srgbClr val="256C8D"/>
              </a:solidFill>
              <a:latin typeface="Boogaloo"/>
              <a:ea typeface="Boogaloo"/>
              <a:cs typeface="Boogaloo"/>
              <a:sym typeface="Boogaloo"/>
            </a:endParaRPr>
          </a:p>
        </p:txBody>
      </p:sp>
      <p:sp>
        <p:nvSpPr>
          <p:cNvPr id="492" name="Google Shape;492;p67"/>
          <p:cNvSpPr txBox="1"/>
          <p:nvPr/>
        </p:nvSpPr>
        <p:spPr>
          <a:xfrm>
            <a:off x="2330100" y="1813500"/>
            <a:ext cx="3373500" cy="42909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a partner</a:t>
            </a:r>
            <a:endParaRPr sz="26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kinds of investigations could we do to help answer our questions?</a:t>
            </a:r>
            <a:endParaRPr sz="2400">
              <a:solidFill>
                <a:srgbClr val="304852"/>
              </a:solidFill>
              <a:latin typeface="Cabin"/>
              <a:ea typeface="Cabin"/>
              <a:cs typeface="Cabin"/>
              <a:sym typeface="Cabin"/>
            </a:endParaRPr>
          </a:p>
          <a:p>
            <a:pPr marL="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additional sources of data might we need?</a:t>
            </a:r>
            <a:endParaRPr sz="2400">
              <a:solidFill>
                <a:srgbClr val="304852"/>
              </a:solidFill>
              <a:latin typeface="Cabin"/>
              <a:ea typeface="Cabin"/>
              <a:cs typeface="Cabin"/>
              <a:sym typeface="Cabin"/>
            </a:endParaRPr>
          </a:p>
          <a:p>
            <a:pPr marL="0" lvl="0" indent="-381000" algn="l" rtl="0">
              <a:spcBef>
                <a:spcPts val="1000"/>
              </a:spcBef>
              <a:spcAft>
                <a:spcPts val="1000"/>
              </a:spcAft>
              <a:buClr>
                <a:srgbClr val="304852"/>
              </a:buClr>
              <a:buSzPts val="2400"/>
              <a:buFont typeface="Cabin"/>
              <a:buChar char="●"/>
            </a:pPr>
            <a:r>
              <a:rPr lang="en" sz="2400">
                <a:solidFill>
                  <a:srgbClr val="304852"/>
                </a:solidFill>
                <a:latin typeface="Cabin"/>
                <a:ea typeface="Cabin"/>
                <a:cs typeface="Cabin"/>
                <a:sym typeface="Cabin"/>
              </a:rPr>
              <a:t>Record your ideas in your notebook.</a:t>
            </a:r>
            <a:endParaRPr sz="2400">
              <a:solidFill>
                <a:srgbClr val="304852"/>
              </a:solidFill>
              <a:latin typeface="Cabin"/>
              <a:ea typeface="Cabin"/>
              <a:cs typeface="Cabin"/>
              <a:sym typeface="Cabin"/>
            </a:endParaRPr>
          </a:p>
        </p:txBody>
      </p:sp>
      <p:sp>
        <p:nvSpPr>
          <p:cNvPr id="493" name="Google Shape;493;p67"/>
          <p:cNvSpPr txBox="1"/>
          <p:nvPr/>
        </p:nvSpPr>
        <p:spPr>
          <a:xfrm rot="-59827">
            <a:off x="5561462" y="5825223"/>
            <a:ext cx="3137575" cy="750716"/>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Be prepared to share your ideas with the class.</a:t>
            </a:r>
            <a:endParaRPr sz="2000">
              <a:solidFill>
                <a:srgbClr val="304852"/>
              </a:solidFill>
              <a:latin typeface="Cabin"/>
              <a:ea typeface="Cabin"/>
              <a:cs typeface="Cabin"/>
              <a:sym typeface="Cabin"/>
            </a:endParaRPr>
          </a:p>
        </p:txBody>
      </p:sp>
      <p:pic>
        <p:nvPicPr>
          <p:cNvPr id="494" name="Google Shape;494;p67"/>
          <p:cNvPicPr preferRelativeResize="0"/>
          <p:nvPr/>
        </p:nvPicPr>
        <p:blipFill rotWithShape="1">
          <a:blip r:embed="rId3">
            <a:alphaModFix/>
          </a:blip>
          <a:srcRect l="2358" t="3132" r="50669" b="37315"/>
          <a:stretch/>
        </p:blipFill>
        <p:spPr>
          <a:xfrm rot="-69718" flipH="1">
            <a:off x="5939445" y="2259061"/>
            <a:ext cx="2464059" cy="3061954"/>
          </a:xfrm>
          <a:prstGeom prst="rect">
            <a:avLst/>
          </a:prstGeom>
          <a:noFill/>
          <a:ln>
            <a:noFill/>
          </a:ln>
          <a:effectLst>
            <a:outerShdw blurRad="57150" dist="19050" dir="5400000" algn="bl" rotWithShape="0">
              <a:srgbClr val="000000">
                <a:alpha val="50000"/>
              </a:srgbClr>
            </a:outerShdw>
          </a:effectLst>
        </p:spPr>
      </p:pic>
      <p:sp>
        <p:nvSpPr>
          <p:cNvPr id="495" name="Google Shape;495;p67"/>
          <p:cNvSpPr txBox="1"/>
          <p:nvPr/>
        </p:nvSpPr>
        <p:spPr>
          <a:xfrm rot="-58239">
            <a:off x="5970286" y="2755240"/>
            <a:ext cx="2319933" cy="372364"/>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 sz="2600">
                <a:solidFill>
                  <a:srgbClr val="666666"/>
                </a:solidFill>
                <a:latin typeface="Caveat"/>
                <a:ea typeface="Caveat"/>
                <a:cs typeface="Caveat"/>
                <a:sym typeface="Caveat"/>
              </a:rPr>
              <a:t>Ideas for Investigations</a:t>
            </a:r>
            <a:endParaRPr sz="2600">
              <a:solidFill>
                <a:srgbClr val="666666"/>
              </a:solidFill>
              <a:latin typeface="Caveat"/>
              <a:ea typeface="Caveat"/>
              <a:cs typeface="Caveat"/>
              <a:sym typeface="Caveat"/>
            </a:endParaRPr>
          </a:p>
        </p:txBody>
      </p:sp>
      <p:pic>
        <p:nvPicPr>
          <p:cNvPr id="496" name="Google Shape;496;p67"/>
          <p:cNvPicPr preferRelativeResize="0"/>
          <p:nvPr/>
        </p:nvPicPr>
        <p:blipFill rotWithShape="1">
          <a:blip r:embed="rId4">
            <a:alphaModFix/>
          </a:blip>
          <a:srcRect/>
          <a:stretch/>
        </p:blipFill>
        <p:spPr>
          <a:xfrm>
            <a:off x="789450" y="1713000"/>
            <a:ext cx="1327550" cy="15554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00"/>
        <p:cNvGrpSpPr/>
        <p:nvPr/>
      </p:nvGrpSpPr>
      <p:grpSpPr>
        <a:xfrm>
          <a:off x="0" y="0"/>
          <a:ext cx="0" cy="0"/>
          <a:chOff x="0" y="0"/>
          <a:chExt cx="0" cy="0"/>
        </a:xfrm>
      </p:grpSpPr>
      <p:sp>
        <p:nvSpPr>
          <p:cNvPr id="501" name="Google Shape;501;p68"/>
          <p:cNvSpPr/>
          <p:nvPr/>
        </p:nvSpPr>
        <p:spPr>
          <a:xfrm>
            <a:off x="457200" y="1600200"/>
            <a:ext cx="8229600" cy="28056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8"/>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Navigate </a:t>
            </a:r>
            <a:endParaRPr sz="2800" b="1">
              <a:solidFill>
                <a:srgbClr val="FFFFFF"/>
              </a:solidFill>
              <a:latin typeface="Open Sans"/>
              <a:ea typeface="Open Sans"/>
              <a:cs typeface="Open Sans"/>
              <a:sym typeface="Open Sans"/>
            </a:endParaRPr>
          </a:p>
        </p:txBody>
      </p:sp>
      <p:sp>
        <p:nvSpPr>
          <p:cNvPr id="503" name="Google Shape;503;p68"/>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EE</a:t>
            </a:r>
            <a:endParaRPr sz="1800">
              <a:solidFill>
                <a:srgbClr val="256C8D"/>
              </a:solidFill>
              <a:latin typeface="Boogaloo"/>
              <a:ea typeface="Boogaloo"/>
              <a:cs typeface="Boogaloo"/>
              <a:sym typeface="Boogaloo"/>
            </a:endParaRPr>
          </a:p>
        </p:txBody>
      </p:sp>
      <p:sp>
        <p:nvSpPr>
          <p:cNvPr id="504" name="Google Shape;504;p68"/>
          <p:cNvSpPr txBox="1"/>
          <p:nvPr/>
        </p:nvSpPr>
        <p:spPr>
          <a:xfrm>
            <a:off x="2511850" y="1813500"/>
            <a:ext cx="5883000" cy="14001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class</a:t>
            </a:r>
            <a:endParaRPr sz="26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Where did we leave off in our work today? </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Last unit, what did we do after we generated questions and ideas for investigations?</a:t>
            </a:r>
            <a:endParaRPr sz="2400" b="1">
              <a:solidFill>
                <a:srgbClr val="304852"/>
              </a:solidFill>
              <a:latin typeface="Cabin"/>
              <a:ea typeface="Cabin"/>
              <a:cs typeface="Cabin"/>
              <a:sym typeface="Cabin"/>
            </a:endParaRPr>
          </a:p>
          <a:p>
            <a:pPr marL="0" lvl="0" indent="0" algn="l" rtl="0">
              <a:spcBef>
                <a:spcPts val="1000"/>
              </a:spcBef>
              <a:spcAft>
                <a:spcPts val="1000"/>
              </a:spcAft>
              <a:buNone/>
            </a:pPr>
            <a:endParaRPr sz="2400">
              <a:solidFill>
                <a:srgbClr val="304852"/>
              </a:solidFill>
              <a:latin typeface="Cabin"/>
              <a:ea typeface="Cabin"/>
              <a:cs typeface="Cabin"/>
              <a:sym typeface="Cabin"/>
            </a:endParaRPr>
          </a:p>
        </p:txBody>
      </p:sp>
      <p:pic>
        <p:nvPicPr>
          <p:cNvPr id="505" name="Google Shape;505;p68"/>
          <p:cNvPicPr preferRelativeResize="0"/>
          <p:nvPr/>
        </p:nvPicPr>
        <p:blipFill rotWithShape="1">
          <a:blip r:embed="rId3">
            <a:alphaModFix/>
          </a:blip>
          <a:srcRect t="119" b="119"/>
          <a:stretch/>
        </p:blipFill>
        <p:spPr>
          <a:xfrm>
            <a:off x="836425" y="1889700"/>
            <a:ext cx="1352000" cy="1372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09"/>
        <p:cNvGrpSpPr/>
        <p:nvPr/>
      </p:nvGrpSpPr>
      <p:grpSpPr>
        <a:xfrm>
          <a:off x="0" y="0"/>
          <a:ext cx="0" cy="0"/>
          <a:chOff x="0" y="0"/>
          <a:chExt cx="0" cy="0"/>
        </a:xfrm>
      </p:grpSpPr>
      <p:sp>
        <p:nvSpPr>
          <p:cNvPr id="510" name="Google Shape;510;p69"/>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Differentiate Flashes and Strikes</a:t>
            </a:r>
            <a:endParaRPr sz="2800" b="1">
              <a:solidFill>
                <a:srgbClr val="FFFFFF"/>
              </a:solidFill>
              <a:latin typeface="Open Sans"/>
              <a:ea typeface="Open Sans"/>
              <a:cs typeface="Open Sans"/>
              <a:sym typeface="Open Sans"/>
            </a:endParaRPr>
          </a:p>
        </p:txBody>
      </p:sp>
      <p:sp>
        <p:nvSpPr>
          <p:cNvPr id="511" name="Google Shape;511;p69"/>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FF (optional)</a:t>
            </a:r>
            <a:endParaRPr sz="1800">
              <a:solidFill>
                <a:srgbClr val="256C8D"/>
              </a:solidFill>
              <a:latin typeface="Boogaloo"/>
              <a:ea typeface="Boogaloo"/>
              <a:cs typeface="Boogaloo"/>
              <a:sym typeface="Boogaloo"/>
            </a:endParaRPr>
          </a:p>
        </p:txBody>
      </p:sp>
      <p:sp>
        <p:nvSpPr>
          <p:cNvPr id="512" name="Google Shape;512;p69"/>
          <p:cNvSpPr txBox="1"/>
          <p:nvPr/>
        </p:nvSpPr>
        <p:spPr>
          <a:xfrm>
            <a:off x="457200" y="1553725"/>
            <a:ext cx="1926600" cy="177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rgbClr val="304852"/>
                </a:solidFill>
                <a:latin typeface="Cabin"/>
                <a:ea typeface="Cabin"/>
                <a:cs typeface="Cabin"/>
                <a:sym typeface="Cabin"/>
              </a:rPr>
              <a:t>Pink outline </a:t>
            </a:r>
            <a:br>
              <a:rPr lang="en" sz="2400" b="1">
                <a:solidFill>
                  <a:srgbClr val="304852"/>
                </a:solidFill>
                <a:latin typeface="Cabin"/>
                <a:ea typeface="Cabin"/>
                <a:cs typeface="Cabin"/>
                <a:sym typeface="Cabin"/>
              </a:rPr>
            </a:br>
            <a:r>
              <a:rPr lang="en" sz="2400" b="1">
                <a:solidFill>
                  <a:srgbClr val="304852"/>
                </a:solidFill>
                <a:latin typeface="Cabin"/>
                <a:ea typeface="Cabin"/>
                <a:cs typeface="Cabin"/>
                <a:sym typeface="Cabin"/>
              </a:rPr>
              <a:t>= flash </a:t>
            </a:r>
            <a:r>
              <a:rPr lang="en" sz="2400">
                <a:solidFill>
                  <a:srgbClr val="304852"/>
                </a:solidFill>
                <a:latin typeface="Cabin"/>
                <a:ea typeface="Cabin"/>
                <a:cs typeface="Cabin"/>
                <a:sym typeface="Cabin"/>
              </a:rPr>
              <a:t>(everything you can see at this moment)</a:t>
            </a:r>
            <a:endParaRPr sz="2400">
              <a:solidFill>
                <a:srgbClr val="304852"/>
              </a:solidFill>
              <a:latin typeface="Cabin"/>
              <a:ea typeface="Cabin"/>
              <a:cs typeface="Cabin"/>
              <a:sym typeface="Cabin"/>
            </a:endParaRPr>
          </a:p>
          <a:p>
            <a:pPr marL="0" lvl="0" indent="0" algn="l" rtl="0">
              <a:spcBef>
                <a:spcPts val="1000"/>
              </a:spcBef>
              <a:spcAft>
                <a:spcPts val="1000"/>
              </a:spcAft>
              <a:buNone/>
            </a:pPr>
            <a:r>
              <a:rPr lang="en" sz="2400" b="1">
                <a:solidFill>
                  <a:srgbClr val="304852"/>
                </a:solidFill>
                <a:latin typeface="Cabin"/>
                <a:ea typeface="Cabin"/>
                <a:cs typeface="Cabin"/>
                <a:sym typeface="Cabin"/>
              </a:rPr>
              <a:t>Yellow circles = strikes </a:t>
            </a:r>
            <a:r>
              <a:rPr lang="en" sz="2400">
                <a:solidFill>
                  <a:srgbClr val="304852"/>
                </a:solidFill>
                <a:latin typeface="Cabin"/>
                <a:ea typeface="Cabin"/>
                <a:cs typeface="Cabin"/>
                <a:sym typeface="Cabin"/>
              </a:rPr>
              <a:t>(where lightning hits the ground or an object)</a:t>
            </a:r>
            <a:endParaRPr sz="2400">
              <a:solidFill>
                <a:srgbClr val="304852"/>
              </a:solidFill>
              <a:latin typeface="Cabin"/>
              <a:ea typeface="Cabin"/>
              <a:cs typeface="Cabin"/>
              <a:sym typeface="Cabin"/>
            </a:endParaRPr>
          </a:p>
        </p:txBody>
      </p:sp>
      <p:pic>
        <p:nvPicPr>
          <p:cNvPr id="513" name="Google Shape;513;p69"/>
          <p:cNvPicPr preferRelativeResize="0"/>
          <p:nvPr/>
        </p:nvPicPr>
        <p:blipFill>
          <a:blip r:embed="rId3">
            <a:alphaModFix/>
          </a:blip>
          <a:stretch>
            <a:fillRect/>
          </a:stretch>
        </p:blipFill>
        <p:spPr>
          <a:xfrm>
            <a:off x="2739500" y="1412340"/>
            <a:ext cx="5812608" cy="5318763"/>
          </a:xfrm>
          <a:prstGeom prst="rect">
            <a:avLst/>
          </a:prstGeom>
          <a:noFill/>
          <a:ln>
            <a:noFill/>
          </a:ln>
        </p:spPr>
      </p:pic>
      <p:sp>
        <p:nvSpPr>
          <p:cNvPr id="514" name="Google Shape;514;p69"/>
          <p:cNvSpPr txBox="1"/>
          <p:nvPr/>
        </p:nvSpPr>
        <p:spPr>
          <a:xfrm>
            <a:off x="1140950" y="6361800"/>
            <a:ext cx="1995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Yoav Azis on Unsplash</a:t>
            </a:r>
            <a:endParaRPr sz="1200">
              <a:solidFill>
                <a:srgbClr val="666666"/>
              </a:solidFill>
              <a:latin typeface="Cabin"/>
              <a:ea typeface="Cabin"/>
              <a:cs typeface="Cabin"/>
              <a:sym typeface="Cabi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18"/>
        <p:cNvGrpSpPr/>
        <p:nvPr/>
      </p:nvGrpSpPr>
      <p:grpSpPr>
        <a:xfrm>
          <a:off x="0" y="0"/>
          <a:ext cx="0" cy="0"/>
          <a:chOff x="0" y="0"/>
          <a:chExt cx="0" cy="0"/>
        </a:xfrm>
      </p:grpSpPr>
      <p:sp>
        <p:nvSpPr>
          <p:cNvPr id="519" name="Google Shape;519;p70"/>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Prepare and Organize Our Notebooks</a:t>
            </a:r>
            <a:endParaRPr sz="2800" b="1">
              <a:solidFill>
                <a:srgbClr val="FFFFFF"/>
              </a:solidFill>
              <a:latin typeface="Open Sans"/>
              <a:ea typeface="Open Sans"/>
              <a:cs typeface="Open Sans"/>
              <a:sym typeface="Open Sans"/>
            </a:endParaRPr>
          </a:p>
        </p:txBody>
      </p:sp>
      <p:sp>
        <p:nvSpPr>
          <p:cNvPr id="520" name="Google Shape;520;p70"/>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GG (optional)</a:t>
            </a:r>
            <a:endParaRPr sz="1500">
              <a:solidFill>
                <a:srgbClr val="304852"/>
              </a:solidFill>
              <a:latin typeface="Open Sans"/>
              <a:ea typeface="Open Sans"/>
              <a:cs typeface="Open Sans"/>
              <a:sym typeface="Open Sans"/>
            </a:endParaRPr>
          </a:p>
        </p:txBody>
      </p:sp>
      <p:sp>
        <p:nvSpPr>
          <p:cNvPr id="521" name="Google Shape;521;p70"/>
          <p:cNvSpPr/>
          <p:nvPr/>
        </p:nvSpPr>
        <p:spPr>
          <a:xfrm>
            <a:off x="445625" y="1460575"/>
            <a:ext cx="8229600" cy="49536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2" name="Google Shape;522;p70"/>
          <p:cNvPicPr preferRelativeResize="0"/>
          <p:nvPr/>
        </p:nvPicPr>
        <p:blipFill>
          <a:blip r:embed="rId3">
            <a:alphaModFix/>
          </a:blip>
          <a:stretch>
            <a:fillRect/>
          </a:stretch>
        </p:blipFill>
        <p:spPr>
          <a:xfrm>
            <a:off x="673925" y="1743925"/>
            <a:ext cx="1163125" cy="1287475"/>
          </a:xfrm>
          <a:prstGeom prst="rect">
            <a:avLst/>
          </a:prstGeom>
          <a:noFill/>
          <a:ln>
            <a:noFill/>
          </a:ln>
        </p:spPr>
      </p:pic>
      <p:sp>
        <p:nvSpPr>
          <p:cNvPr id="523" name="Google Shape;523;p70"/>
          <p:cNvSpPr txBox="1"/>
          <p:nvPr/>
        </p:nvSpPr>
        <p:spPr>
          <a:xfrm>
            <a:off x="1919625" y="2057400"/>
            <a:ext cx="6616500" cy="38790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Add 10 pieces of notebook paper to a section of your binder. This will be your Progress Tracker section.</a:t>
            </a:r>
            <a:endParaRPr sz="24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Place a divider and add the rest of your work from Lesson 1 after that divider. Title any page that does not have one already. Number and date each page.</a:t>
            </a:r>
            <a:endParaRPr sz="2400">
              <a:solidFill>
                <a:srgbClr val="304852"/>
              </a:solidFill>
              <a:latin typeface="Cabin"/>
              <a:ea typeface="Cabin"/>
              <a:cs typeface="Cabin"/>
              <a:sym typeface="Cabin"/>
            </a:endParaRPr>
          </a:p>
          <a:p>
            <a:pPr marL="457200" lvl="0" indent="-381000" algn="l" rtl="0">
              <a:spcBef>
                <a:spcPts val="0"/>
              </a:spcBef>
              <a:spcAft>
                <a:spcPts val="0"/>
              </a:spcAft>
              <a:buClr>
                <a:srgbClr val="304852"/>
              </a:buClr>
              <a:buSzPts val="2400"/>
              <a:buFont typeface="Cabin"/>
              <a:buChar char="●"/>
            </a:pPr>
            <a:r>
              <a:rPr lang="en" sz="2400">
                <a:solidFill>
                  <a:srgbClr val="304852"/>
                </a:solidFill>
                <a:latin typeface="Cabin"/>
                <a:ea typeface="Cabin"/>
                <a:cs typeface="Cabin"/>
                <a:sym typeface="Cabin"/>
              </a:rPr>
              <a:t>Repeat the tasks in the previous bullet at the end of each lesson to keep your notebook organized.</a:t>
            </a:r>
            <a:endParaRPr sz="2400">
              <a:solidFill>
                <a:srgbClr val="304852"/>
              </a:solidFill>
              <a:latin typeface="Cabin"/>
              <a:ea typeface="Cabin"/>
              <a:cs typeface="Cabin"/>
              <a:sym typeface="Cabin"/>
            </a:endParaRPr>
          </a:p>
        </p:txBody>
      </p:sp>
      <p:sp>
        <p:nvSpPr>
          <p:cNvPr id="524" name="Google Shape;524;p70"/>
          <p:cNvSpPr txBox="1"/>
          <p:nvPr/>
        </p:nvSpPr>
        <p:spPr>
          <a:xfrm>
            <a:off x="1905000" y="1600200"/>
            <a:ext cx="4429500" cy="585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In your notebook</a:t>
            </a:r>
            <a:endParaRPr sz="2600" b="1">
              <a:solidFill>
                <a:srgbClr val="304852"/>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35"/>
        <p:cNvGrpSpPr/>
        <p:nvPr/>
      </p:nvGrpSpPr>
      <p:grpSpPr>
        <a:xfrm>
          <a:off x="0" y="0"/>
          <a:ext cx="0" cy="0"/>
          <a:chOff x="0" y="0"/>
          <a:chExt cx="0" cy="0"/>
        </a:xfrm>
      </p:grpSpPr>
      <p:sp>
        <p:nvSpPr>
          <p:cNvPr id="536" name="Google Shape;536;p72"/>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Licensing Information</a:t>
            </a:r>
            <a:endParaRPr sz="2800" b="1">
              <a:solidFill>
                <a:srgbClr val="FFFFFF"/>
              </a:solidFill>
              <a:latin typeface="Open Sans"/>
              <a:ea typeface="Open Sans"/>
              <a:cs typeface="Open Sans"/>
              <a:sym typeface="Open Sans"/>
            </a:endParaRPr>
          </a:p>
        </p:txBody>
      </p:sp>
      <p:sp>
        <p:nvSpPr>
          <p:cNvPr id="537" name="Google Shape;537;p72"/>
          <p:cNvSpPr txBox="1"/>
          <p:nvPr/>
        </p:nvSpPr>
        <p:spPr>
          <a:xfrm>
            <a:off x="457188" y="5361325"/>
            <a:ext cx="8229600" cy="80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u="sng">
                <a:solidFill>
                  <a:schemeClr val="accent5"/>
                </a:solidFill>
                <a:latin typeface="Cabin"/>
                <a:ea typeface="Cabin"/>
                <a:cs typeface="Cabin"/>
                <a:sym typeface="Cabin"/>
                <a:hlinkClick r:id="rId3">
                  <a:extLst>
                    <a:ext uri="{A12FA001-AC4F-418D-AE19-62706E023703}">
                      <ahyp:hlinkClr xmlns:ahyp="http://schemas.microsoft.com/office/drawing/2018/hyperlinkcolor" val="tx"/>
                    </a:ext>
                  </a:extLst>
                </a:hlinkClick>
              </a:rPr>
              <a:t>Visit this page</a:t>
            </a:r>
            <a:r>
              <a:rPr lang="en" sz="1800">
                <a:solidFill>
                  <a:srgbClr val="304852"/>
                </a:solidFill>
                <a:latin typeface="Cabin"/>
                <a:ea typeface="Cabin"/>
                <a:cs typeface="Cabin"/>
                <a:sym typeface="Cabin"/>
              </a:rPr>
              <a:t> for information about the license and</a:t>
            </a:r>
            <a:r>
              <a:rPr lang="en" sz="1800">
                <a:solidFill>
                  <a:schemeClr val="dk1"/>
                </a:solidFill>
                <a:latin typeface="Cabin"/>
                <a:ea typeface="Cabin"/>
                <a:cs typeface="Cabin"/>
                <a:sym typeface="Cabin"/>
              </a:rPr>
              <a:t> </a:t>
            </a:r>
            <a:r>
              <a:rPr lang="en" sz="1800" u="sng">
                <a:solidFill>
                  <a:schemeClr val="accent5"/>
                </a:solidFill>
                <a:latin typeface="Cabin"/>
                <a:ea typeface="Cabin"/>
                <a:cs typeface="Cabin"/>
                <a:sym typeface="Cabin"/>
                <a:hlinkClick r:id="rId4">
                  <a:extLst>
                    <a:ext uri="{A12FA001-AC4F-418D-AE19-62706E023703}">
                      <ahyp:hlinkClr xmlns:ahyp="http://schemas.microsoft.com/office/drawing/2018/hyperlinkcolor" val="tx"/>
                    </a:ext>
                  </a:extLst>
                </a:hlinkClick>
              </a:rPr>
              <a:t>this document</a:t>
            </a:r>
            <a:r>
              <a:rPr lang="en" sz="1800">
                <a:solidFill>
                  <a:srgbClr val="304852"/>
                </a:solidFill>
                <a:latin typeface="Cabin"/>
                <a:ea typeface="Cabin"/>
                <a:cs typeface="Cabin"/>
                <a:sym typeface="Cabin"/>
              </a:rPr>
              <a:t> for information about the proper attribution of OpenSciEd materials.</a:t>
            </a:r>
            <a:endParaRPr sz="1800">
              <a:solidFill>
                <a:srgbClr val="304852"/>
              </a:solidFill>
              <a:latin typeface="Cabin"/>
              <a:ea typeface="Cabin"/>
              <a:cs typeface="Cabin"/>
              <a:sym typeface="Cabin"/>
            </a:endParaRPr>
          </a:p>
        </p:txBody>
      </p:sp>
      <p:sp>
        <p:nvSpPr>
          <p:cNvPr id="538" name="Google Shape;538;p72"/>
          <p:cNvSpPr txBox="1"/>
          <p:nvPr/>
        </p:nvSpPr>
        <p:spPr>
          <a:xfrm>
            <a:off x="457188" y="4011163"/>
            <a:ext cx="8229600" cy="80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Chemistry Unit C.2 Lesson 1 Slides. OpenSciEd. CC-BY-NC 4.0</a:t>
            </a:r>
            <a:endParaRPr sz="2000">
              <a:solidFill>
                <a:srgbClr val="304852"/>
              </a:solidFill>
              <a:latin typeface="Cabin"/>
              <a:ea typeface="Cabin"/>
              <a:cs typeface="Cabin"/>
              <a:sym typeface="Cabin"/>
            </a:endParaRPr>
          </a:p>
        </p:txBody>
      </p:sp>
      <p:pic>
        <p:nvPicPr>
          <p:cNvPr id="539" name="Google Shape;539;p72"/>
          <p:cNvPicPr preferRelativeResize="0"/>
          <p:nvPr/>
        </p:nvPicPr>
        <p:blipFill>
          <a:blip r:embed="rId5">
            <a:alphaModFix/>
          </a:blip>
          <a:stretch>
            <a:fillRect/>
          </a:stretch>
        </p:blipFill>
        <p:spPr>
          <a:xfrm>
            <a:off x="457188" y="1875900"/>
            <a:ext cx="7933481" cy="13619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1"/>
          <p:cNvSpPr txBox="1">
            <a:spLocks noGrp="1"/>
          </p:cNvSpPr>
          <p:nvPr>
            <p:ph type="title"/>
          </p:nvPr>
        </p:nvSpPr>
        <p:spPr>
          <a:xfrm>
            <a:off x="457200" y="548650"/>
            <a:ext cx="83514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stories have you heard about lightning? </a:t>
            </a:r>
            <a:endParaRPr/>
          </a:p>
        </p:txBody>
      </p:sp>
      <p:sp>
        <p:nvSpPr>
          <p:cNvPr id="205" name="Google Shape;205;p41"/>
          <p:cNvSpPr txBox="1">
            <a:spLocks noGrp="1"/>
          </p:cNvSpPr>
          <p:nvPr>
            <p:ph type="subTitle" idx="2"/>
          </p:nvPr>
        </p:nvSpPr>
        <p:spPr>
          <a:xfrm>
            <a:off x="457200" y="106750"/>
            <a:ext cx="3823500" cy="458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EA7D73"/>
              </a:buClr>
              <a:buSzPts val="2000"/>
              <a:buFont typeface="Arial"/>
              <a:buNone/>
            </a:pPr>
            <a:r>
              <a:rPr lang="en">
                <a:latin typeface="Open Sans"/>
                <a:ea typeface="Open Sans"/>
                <a:cs typeface="Open Sans"/>
                <a:sym typeface="Open Sans"/>
              </a:rPr>
              <a:t>Slide D</a:t>
            </a:r>
            <a:endParaRPr/>
          </a:p>
        </p:txBody>
      </p:sp>
      <p:sp>
        <p:nvSpPr>
          <p:cNvPr id="206" name="Google Shape;206;p41"/>
          <p:cNvSpPr/>
          <p:nvPr/>
        </p:nvSpPr>
        <p:spPr>
          <a:xfrm>
            <a:off x="457200" y="1600200"/>
            <a:ext cx="8229600" cy="37053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1"/>
          <p:cNvSpPr txBox="1"/>
          <p:nvPr/>
        </p:nvSpPr>
        <p:spPr>
          <a:xfrm>
            <a:off x="2330100" y="1813500"/>
            <a:ext cx="6005100" cy="267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600" b="1">
                <a:solidFill>
                  <a:srgbClr val="304852"/>
                </a:solidFill>
                <a:latin typeface="Open Sans"/>
                <a:ea typeface="Open Sans"/>
                <a:cs typeface="Open Sans"/>
                <a:sym typeface="Open Sans"/>
              </a:rPr>
              <a:t>Turn and Talk</a:t>
            </a:r>
            <a:endParaRPr sz="26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do you know about lightning?</a:t>
            </a:r>
            <a:endParaRPr sz="24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Char char="●"/>
            </a:pPr>
            <a:r>
              <a:rPr lang="en" sz="2400">
                <a:solidFill>
                  <a:srgbClr val="304852"/>
                </a:solidFill>
                <a:latin typeface="Cabin"/>
                <a:ea typeface="Cabin"/>
                <a:cs typeface="Cabin"/>
                <a:sym typeface="Cabin"/>
              </a:rPr>
              <a:t>What stories, family history, or mythology have you heard about lightning? </a:t>
            </a:r>
            <a:endParaRPr sz="2400">
              <a:solidFill>
                <a:srgbClr val="304852"/>
              </a:solidFill>
              <a:latin typeface="Cabin"/>
              <a:ea typeface="Cabin"/>
              <a:cs typeface="Cabin"/>
              <a:sym typeface="Cabin"/>
            </a:endParaRPr>
          </a:p>
          <a:p>
            <a:pPr marL="457200" lvl="0" indent="-381000" algn="l" rtl="0">
              <a:spcBef>
                <a:spcPts val="1000"/>
              </a:spcBef>
              <a:spcAft>
                <a:spcPts val="1000"/>
              </a:spcAft>
              <a:buClr>
                <a:srgbClr val="304852"/>
              </a:buClr>
              <a:buSzPts val="2400"/>
              <a:buFont typeface="Cabin"/>
              <a:buChar char="●"/>
            </a:pPr>
            <a:r>
              <a:rPr lang="en" sz="2400">
                <a:solidFill>
                  <a:srgbClr val="304852"/>
                </a:solidFill>
                <a:latin typeface="Cabin"/>
                <a:ea typeface="Cabin"/>
                <a:cs typeface="Cabin"/>
                <a:sym typeface="Cabin"/>
              </a:rPr>
              <a:t>How do these stories help us make sense of lightning and its role in the world around us?</a:t>
            </a:r>
            <a:endParaRPr sz="1800">
              <a:solidFill>
                <a:srgbClr val="256C8D"/>
              </a:solidFill>
              <a:latin typeface="Cabin Condensed"/>
              <a:ea typeface="Cabin Condensed"/>
              <a:cs typeface="Cabin Condensed"/>
              <a:sym typeface="Cabin Condensed"/>
            </a:endParaRPr>
          </a:p>
        </p:txBody>
      </p:sp>
      <p:pic>
        <p:nvPicPr>
          <p:cNvPr id="208" name="Google Shape;208;p41"/>
          <p:cNvPicPr preferRelativeResize="0"/>
          <p:nvPr/>
        </p:nvPicPr>
        <p:blipFill rotWithShape="1">
          <a:blip r:embed="rId3">
            <a:alphaModFix/>
          </a:blip>
          <a:srcRect t="238" b="228"/>
          <a:stretch/>
        </p:blipFill>
        <p:spPr>
          <a:xfrm>
            <a:off x="690800" y="1813500"/>
            <a:ext cx="1426210" cy="1179000"/>
          </a:xfrm>
          <a:prstGeom prst="rect">
            <a:avLst/>
          </a:prstGeom>
          <a:noFill/>
          <a:ln>
            <a:noFill/>
          </a:ln>
        </p:spPr>
      </p:pic>
      <p:sp>
        <p:nvSpPr>
          <p:cNvPr id="209" name="Google Shape;209;p41"/>
          <p:cNvSpPr txBox="1"/>
          <p:nvPr/>
        </p:nvSpPr>
        <p:spPr>
          <a:xfrm rot="-247021">
            <a:off x="5860724" y="5071364"/>
            <a:ext cx="3159052" cy="75074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Be prepared to share your ideas with the class.</a:t>
            </a:r>
            <a:endParaRPr sz="2000">
              <a:solidFill>
                <a:srgbClr val="304852"/>
              </a:solidFill>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2"/>
          <p:cNvSpPr/>
          <p:nvPr/>
        </p:nvSpPr>
        <p:spPr>
          <a:xfrm>
            <a:off x="457200" y="1524000"/>
            <a:ext cx="8229600" cy="50247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2"/>
          <p:cNvSpPr txBox="1">
            <a:spLocks noGrp="1"/>
          </p:cNvSpPr>
          <p:nvPr>
            <p:ph type="body" idx="1"/>
          </p:nvPr>
        </p:nvSpPr>
        <p:spPr>
          <a:xfrm>
            <a:off x="830700" y="1758750"/>
            <a:ext cx="7856100" cy="4555200"/>
          </a:xfrm>
          <a:prstGeom prst="rect">
            <a:avLst/>
          </a:prstGeom>
        </p:spPr>
        <p:txBody>
          <a:bodyPr spcFirstLastPara="1" wrap="square" lIns="91425" tIns="91425" rIns="91425" bIns="91425" anchor="t" anchorCtr="0">
            <a:noAutofit/>
          </a:bodyPr>
          <a:lstStyle/>
          <a:p>
            <a:pPr marL="1485900" lvl="0" indent="0" algn="l" rtl="0">
              <a:lnSpc>
                <a:spcPct val="100000"/>
              </a:lnSpc>
              <a:spcBef>
                <a:spcPts val="1000"/>
              </a:spcBef>
              <a:spcAft>
                <a:spcPts val="0"/>
              </a:spcAft>
              <a:buNone/>
            </a:pPr>
            <a:r>
              <a:rPr lang="en" sz="2600">
                <a:latin typeface="Open Sans"/>
                <a:ea typeface="Open Sans"/>
                <a:cs typeface="Open Sans"/>
                <a:sym typeface="Open Sans"/>
              </a:rPr>
              <a:t>With your group</a:t>
            </a:r>
            <a:endParaRPr sz="2800" b="0"/>
          </a:p>
          <a:p>
            <a:pPr marL="1485900" lvl="0" indent="0" algn="l" rtl="0">
              <a:spcBef>
                <a:spcPts val="0"/>
              </a:spcBef>
              <a:spcAft>
                <a:spcPts val="0"/>
              </a:spcAft>
              <a:buNone/>
            </a:pPr>
            <a:r>
              <a:rPr lang="en" sz="2400" b="0"/>
              <a:t>Each group member should read or view one of</a:t>
            </a:r>
            <a:br>
              <a:rPr lang="en" sz="2400" b="0"/>
            </a:br>
            <a:r>
              <a:rPr lang="en" sz="2400" b="0"/>
              <a:t>these stories:</a:t>
            </a:r>
            <a:endParaRPr sz="2400" b="0"/>
          </a:p>
          <a:p>
            <a:pPr marL="1485900" lvl="0" indent="0" algn="l" rtl="0">
              <a:spcBef>
                <a:spcPts val="0"/>
              </a:spcBef>
              <a:spcAft>
                <a:spcPts val="0"/>
              </a:spcAft>
              <a:buNone/>
            </a:pPr>
            <a:endParaRPr sz="2400" b="0"/>
          </a:p>
          <a:p>
            <a:pPr marL="0" lvl="0" indent="0" algn="l" rtl="0">
              <a:spcBef>
                <a:spcPts val="0"/>
              </a:spcBef>
              <a:spcAft>
                <a:spcPts val="0"/>
              </a:spcAft>
              <a:buNone/>
            </a:pPr>
            <a:r>
              <a:rPr lang="en" sz="2400" b="0"/>
              <a:t>Navajo		     Oyo		 	Mythology		Inventors</a:t>
            </a:r>
            <a:endParaRPr sz="2400" b="0"/>
          </a:p>
          <a:p>
            <a:pPr marL="1485900" lvl="0" indent="0" algn="l" rtl="0">
              <a:spcBef>
                <a:spcPts val="0"/>
              </a:spcBef>
              <a:spcAft>
                <a:spcPts val="0"/>
              </a:spcAft>
              <a:buNone/>
            </a:pPr>
            <a:r>
              <a:rPr lang="en" sz="2400" b="0"/>
              <a:t>			</a:t>
            </a:r>
            <a:endParaRPr sz="2400" b="0"/>
          </a:p>
          <a:p>
            <a:pPr marL="457200" lvl="0" indent="0" algn="l" rtl="0">
              <a:spcBef>
                <a:spcPts val="0"/>
              </a:spcBef>
              <a:spcAft>
                <a:spcPts val="0"/>
              </a:spcAft>
              <a:buNone/>
            </a:pPr>
            <a:endParaRPr sz="1800" b="0"/>
          </a:p>
          <a:p>
            <a:pPr marL="0" lvl="0" indent="0" algn="l" rtl="0">
              <a:spcBef>
                <a:spcPts val="0"/>
              </a:spcBef>
              <a:spcAft>
                <a:spcPts val="0"/>
              </a:spcAft>
              <a:buNone/>
            </a:pPr>
            <a:r>
              <a:rPr lang="en" sz="2400" b="0"/>
              <a:t>Be prepared to share with your group: </a:t>
            </a:r>
            <a:endParaRPr sz="2400" b="0"/>
          </a:p>
          <a:p>
            <a:pPr marL="914400" lvl="0" indent="-381000" algn="l" rtl="0">
              <a:spcBef>
                <a:spcPts val="0"/>
              </a:spcBef>
              <a:spcAft>
                <a:spcPts val="0"/>
              </a:spcAft>
              <a:buSzPts val="2400"/>
              <a:buChar char="●"/>
            </a:pPr>
            <a:r>
              <a:rPr lang="en" sz="2400" b="0"/>
              <a:t>How does the story explain lightning? </a:t>
            </a:r>
            <a:endParaRPr sz="2400" b="0"/>
          </a:p>
          <a:p>
            <a:pPr marL="914400" lvl="0" indent="-381000" algn="l" rtl="0">
              <a:spcBef>
                <a:spcPts val="0"/>
              </a:spcBef>
              <a:spcAft>
                <a:spcPts val="0"/>
              </a:spcAft>
              <a:buSzPts val="2400"/>
              <a:buChar char="●"/>
            </a:pPr>
            <a:r>
              <a:rPr lang="en" sz="2400" b="0"/>
              <a:t>In what ways are matter or energy part of the story? </a:t>
            </a:r>
            <a:endParaRPr sz="2400" b="0"/>
          </a:p>
          <a:p>
            <a:pPr marL="0" lvl="0" indent="0" algn="l" rtl="0">
              <a:spcBef>
                <a:spcPts val="0"/>
              </a:spcBef>
              <a:spcAft>
                <a:spcPts val="0"/>
              </a:spcAft>
              <a:buNone/>
            </a:pPr>
            <a:endParaRPr sz="2600" b="0"/>
          </a:p>
          <a:p>
            <a:pPr marL="0" lvl="0" indent="0" algn="l" rtl="0">
              <a:spcBef>
                <a:spcPts val="0"/>
              </a:spcBef>
              <a:spcAft>
                <a:spcPts val="0"/>
              </a:spcAft>
              <a:buNone/>
            </a:pPr>
            <a:endParaRPr sz="2600" b="0"/>
          </a:p>
        </p:txBody>
      </p:sp>
      <p:sp>
        <p:nvSpPr>
          <p:cNvPr id="216" name="Google Shape;216;p42"/>
          <p:cNvSpPr txBox="1">
            <a:spLocks noGrp="1"/>
          </p:cNvSpPr>
          <p:nvPr>
            <p:ph type="title"/>
          </p:nvPr>
        </p:nvSpPr>
        <p:spPr>
          <a:xfrm>
            <a:off x="457200" y="548650"/>
            <a:ext cx="83514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Stories About Lightning</a:t>
            </a:r>
            <a:endParaRPr/>
          </a:p>
        </p:txBody>
      </p:sp>
      <p:sp>
        <p:nvSpPr>
          <p:cNvPr id="217" name="Google Shape;217;p42"/>
          <p:cNvSpPr txBox="1">
            <a:spLocks noGrp="1"/>
          </p:cNvSpPr>
          <p:nvPr>
            <p:ph type="subTitle" idx="2"/>
          </p:nvPr>
        </p:nvSpPr>
        <p:spPr>
          <a:xfrm>
            <a:off x="457200" y="106750"/>
            <a:ext cx="3823500" cy="4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E</a:t>
            </a:r>
            <a:endParaRPr/>
          </a:p>
        </p:txBody>
      </p:sp>
      <p:pic>
        <p:nvPicPr>
          <p:cNvPr id="218" name="Google Shape;218;p42"/>
          <p:cNvPicPr preferRelativeResize="0"/>
          <p:nvPr/>
        </p:nvPicPr>
        <p:blipFill rotWithShape="1">
          <a:blip r:embed="rId3">
            <a:alphaModFix/>
          </a:blip>
          <a:srcRect t="99" b="109"/>
          <a:stretch/>
        </p:blipFill>
        <p:spPr>
          <a:xfrm>
            <a:off x="685800" y="1838100"/>
            <a:ext cx="1477050" cy="9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3"/>
          <p:cNvSpPr/>
          <p:nvPr/>
        </p:nvSpPr>
        <p:spPr>
          <a:xfrm>
            <a:off x="457200" y="1600200"/>
            <a:ext cx="8229600" cy="28500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3"/>
          <p:cNvSpPr txBox="1">
            <a:spLocks noGrp="1"/>
          </p:cNvSpPr>
          <p:nvPr>
            <p:ph type="body" idx="1"/>
          </p:nvPr>
        </p:nvSpPr>
        <p:spPr>
          <a:xfrm>
            <a:off x="674150" y="1743650"/>
            <a:ext cx="8012700" cy="256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0"/>
              <a:t>				</a:t>
            </a:r>
            <a:r>
              <a:rPr lang="en" sz="2600">
                <a:latin typeface="Open Sans"/>
                <a:ea typeface="Open Sans"/>
                <a:cs typeface="Open Sans"/>
                <a:sym typeface="Open Sans"/>
              </a:rPr>
              <a:t>With your group</a:t>
            </a:r>
            <a:endParaRPr sz="2800" b="0"/>
          </a:p>
          <a:p>
            <a:pPr marL="2286000" lvl="0" indent="-393700" algn="l" rtl="0">
              <a:spcBef>
                <a:spcPts val="0"/>
              </a:spcBef>
              <a:spcAft>
                <a:spcPts val="0"/>
              </a:spcAft>
              <a:buSzPts val="2600"/>
              <a:buChar char="●"/>
            </a:pPr>
            <a:r>
              <a:rPr lang="en" sz="2600" b="0"/>
              <a:t>What similarities did you notice between the stories? </a:t>
            </a:r>
            <a:endParaRPr sz="2600" b="0"/>
          </a:p>
          <a:p>
            <a:pPr marL="0" lvl="0" indent="0" algn="l" rtl="0">
              <a:spcBef>
                <a:spcPts val="0"/>
              </a:spcBef>
              <a:spcAft>
                <a:spcPts val="0"/>
              </a:spcAft>
              <a:buNone/>
            </a:pPr>
            <a:endParaRPr sz="2600" b="0"/>
          </a:p>
          <a:p>
            <a:pPr marL="2286000" lvl="0" indent="-393700" algn="l" rtl="0">
              <a:spcBef>
                <a:spcPts val="0"/>
              </a:spcBef>
              <a:spcAft>
                <a:spcPts val="0"/>
              </a:spcAft>
              <a:buSzPts val="2600"/>
              <a:buChar char="●"/>
            </a:pPr>
            <a:r>
              <a:rPr lang="en" sz="2600" b="0"/>
              <a:t>What differences did you notice? </a:t>
            </a:r>
            <a:endParaRPr sz="2600" b="0"/>
          </a:p>
          <a:p>
            <a:pPr marL="0" lvl="0" indent="0" algn="l" rtl="0">
              <a:spcBef>
                <a:spcPts val="0"/>
              </a:spcBef>
              <a:spcAft>
                <a:spcPts val="0"/>
              </a:spcAft>
              <a:buNone/>
            </a:pPr>
            <a:endParaRPr sz="2600" b="0"/>
          </a:p>
          <a:p>
            <a:pPr marL="0" lvl="0" indent="0" algn="l" rtl="0">
              <a:spcBef>
                <a:spcPts val="0"/>
              </a:spcBef>
              <a:spcAft>
                <a:spcPts val="0"/>
              </a:spcAft>
              <a:buNone/>
            </a:pPr>
            <a:endParaRPr sz="2600" b="0"/>
          </a:p>
        </p:txBody>
      </p:sp>
      <p:sp>
        <p:nvSpPr>
          <p:cNvPr id="225" name="Google Shape;225;p43"/>
          <p:cNvSpPr txBox="1">
            <a:spLocks noGrp="1"/>
          </p:cNvSpPr>
          <p:nvPr>
            <p:ph type="title"/>
          </p:nvPr>
        </p:nvSpPr>
        <p:spPr>
          <a:xfrm>
            <a:off x="457200" y="548650"/>
            <a:ext cx="83514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Stories About Lightning</a:t>
            </a:r>
            <a:endParaRPr/>
          </a:p>
        </p:txBody>
      </p:sp>
      <p:sp>
        <p:nvSpPr>
          <p:cNvPr id="226" name="Google Shape;226;p43"/>
          <p:cNvSpPr txBox="1">
            <a:spLocks noGrp="1"/>
          </p:cNvSpPr>
          <p:nvPr>
            <p:ph type="subTitle" idx="2"/>
          </p:nvPr>
        </p:nvSpPr>
        <p:spPr>
          <a:xfrm>
            <a:off x="457200" y="106750"/>
            <a:ext cx="3823500" cy="4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F</a:t>
            </a:r>
            <a:endParaRPr/>
          </a:p>
        </p:txBody>
      </p:sp>
      <p:pic>
        <p:nvPicPr>
          <p:cNvPr id="227" name="Google Shape;227;p43"/>
          <p:cNvPicPr preferRelativeResize="0"/>
          <p:nvPr/>
        </p:nvPicPr>
        <p:blipFill rotWithShape="1">
          <a:blip r:embed="rId3">
            <a:alphaModFix/>
          </a:blip>
          <a:srcRect t="99" b="109"/>
          <a:stretch/>
        </p:blipFill>
        <p:spPr>
          <a:xfrm>
            <a:off x="838200" y="1914300"/>
            <a:ext cx="1477050" cy="920975"/>
          </a:xfrm>
          <a:prstGeom prst="rect">
            <a:avLst/>
          </a:prstGeom>
          <a:noFill/>
          <a:ln>
            <a:noFill/>
          </a:ln>
        </p:spPr>
      </p:pic>
      <p:sp>
        <p:nvSpPr>
          <p:cNvPr id="228" name="Google Shape;228;p43"/>
          <p:cNvSpPr txBox="1"/>
          <p:nvPr/>
        </p:nvSpPr>
        <p:spPr>
          <a:xfrm rot="-247304">
            <a:off x="5863248" y="4254293"/>
            <a:ext cx="3017705" cy="878562"/>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Be prepared to share your ideas with the class.</a:t>
            </a:r>
            <a:endParaRPr sz="2000">
              <a:solidFill>
                <a:srgbClr val="304852"/>
              </a:solidFill>
              <a:latin typeface="Cabin"/>
              <a:ea typeface="Cabin"/>
              <a:cs typeface="Cabin"/>
              <a:sym typeface="Cabi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2"/>
        <p:cNvGrpSpPr/>
        <p:nvPr/>
      </p:nvGrpSpPr>
      <p:grpSpPr>
        <a:xfrm>
          <a:off x="0" y="0"/>
          <a:ext cx="0" cy="0"/>
          <a:chOff x="0" y="0"/>
          <a:chExt cx="0" cy="0"/>
        </a:xfrm>
      </p:grpSpPr>
      <p:sp>
        <p:nvSpPr>
          <p:cNvPr id="233" name="Google Shape;233;p44"/>
          <p:cNvSpPr/>
          <p:nvPr/>
        </p:nvSpPr>
        <p:spPr>
          <a:xfrm>
            <a:off x="381150" y="3847275"/>
            <a:ext cx="8458200" cy="2142900"/>
          </a:xfrm>
          <a:prstGeom prst="rect">
            <a:avLst/>
          </a:prstGeom>
          <a:solidFill>
            <a:srgbClr val="EBF0F2"/>
          </a:solidFill>
          <a:ln w="19050" cap="flat" cmpd="sng">
            <a:solidFill>
              <a:srgbClr val="3048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4"/>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When does lightning occur?</a:t>
            </a:r>
            <a:endParaRPr sz="2800" b="1">
              <a:solidFill>
                <a:srgbClr val="FFFFFF"/>
              </a:solidFill>
              <a:latin typeface="Open Sans"/>
              <a:ea typeface="Open Sans"/>
              <a:cs typeface="Open Sans"/>
              <a:sym typeface="Open Sans"/>
            </a:endParaRPr>
          </a:p>
        </p:txBody>
      </p:sp>
      <p:sp>
        <p:nvSpPr>
          <p:cNvPr id="235" name="Google Shape;235;p44"/>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G</a:t>
            </a:r>
            <a:endParaRPr sz="1800">
              <a:solidFill>
                <a:srgbClr val="256C8D"/>
              </a:solidFill>
              <a:latin typeface="Boogaloo"/>
              <a:ea typeface="Boogaloo"/>
              <a:cs typeface="Boogaloo"/>
              <a:sym typeface="Boogaloo"/>
            </a:endParaRPr>
          </a:p>
        </p:txBody>
      </p:sp>
      <p:sp>
        <p:nvSpPr>
          <p:cNvPr id="236" name="Google Shape;236;p44"/>
          <p:cNvSpPr txBox="1"/>
          <p:nvPr/>
        </p:nvSpPr>
        <p:spPr>
          <a:xfrm>
            <a:off x="533400" y="4937175"/>
            <a:ext cx="1395600" cy="548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rgbClr val="304852"/>
                </a:solidFill>
                <a:latin typeface="Open Sans"/>
                <a:ea typeface="Open Sans"/>
                <a:cs typeface="Open Sans"/>
                <a:sym typeface="Open Sans"/>
              </a:rPr>
              <a:t>Turn and Talk</a:t>
            </a:r>
            <a:endParaRPr sz="2400" b="1">
              <a:solidFill>
                <a:srgbClr val="304852"/>
              </a:solidFill>
              <a:latin typeface="Open Sans"/>
              <a:ea typeface="Open Sans"/>
              <a:cs typeface="Open Sans"/>
              <a:sym typeface="Open Sans"/>
            </a:endParaRPr>
          </a:p>
          <a:p>
            <a:pPr marL="0" lvl="0" indent="0" algn="l" rtl="0">
              <a:spcBef>
                <a:spcPts val="1000"/>
              </a:spcBef>
              <a:spcAft>
                <a:spcPts val="0"/>
              </a:spcAft>
              <a:buNone/>
            </a:pPr>
            <a:endParaRPr sz="1800">
              <a:solidFill>
                <a:srgbClr val="256C8D"/>
              </a:solidFill>
              <a:latin typeface="Cabin Condensed"/>
              <a:ea typeface="Cabin Condensed"/>
              <a:cs typeface="Cabin Condensed"/>
              <a:sym typeface="Cabin Condensed"/>
            </a:endParaRPr>
          </a:p>
        </p:txBody>
      </p:sp>
      <p:sp>
        <p:nvSpPr>
          <p:cNvPr id="237" name="Google Shape;237;p44"/>
          <p:cNvSpPr txBox="1"/>
          <p:nvPr/>
        </p:nvSpPr>
        <p:spPr>
          <a:xfrm>
            <a:off x="1938450" y="3971625"/>
            <a:ext cx="6759000" cy="21429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Clr>
                <a:srgbClr val="304852"/>
              </a:buClr>
              <a:buSzPts val="2400"/>
              <a:buFont typeface="Cabin"/>
              <a:buAutoNum type="arabicPeriod"/>
            </a:pPr>
            <a:r>
              <a:rPr lang="en" sz="2400">
                <a:solidFill>
                  <a:srgbClr val="304852"/>
                </a:solidFill>
                <a:latin typeface="Cabin"/>
                <a:ea typeface="Cabin"/>
                <a:cs typeface="Cabin"/>
                <a:sym typeface="Cabin"/>
              </a:rPr>
              <a:t>What do each of these graphs show?</a:t>
            </a:r>
            <a:endParaRPr sz="2400">
              <a:solidFill>
                <a:srgbClr val="304852"/>
              </a:solidFill>
              <a:latin typeface="Cabin"/>
              <a:ea typeface="Cabin"/>
              <a:cs typeface="Cabin"/>
              <a:sym typeface="Cabin"/>
            </a:endParaRPr>
          </a:p>
          <a:p>
            <a:pPr marL="457200" lvl="0" indent="0" algn="l" rtl="0">
              <a:spcBef>
                <a:spcPts val="1000"/>
              </a:spcBef>
              <a:spcAft>
                <a:spcPts val="0"/>
              </a:spcAft>
              <a:buNone/>
            </a:pPr>
            <a:endParaRPr sz="1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AutoNum type="arabicPeriod"/>
            </a:pPr>
            <a:r>
              <a:rPr lang="en" sz="2400">
                <a:solidFill>
                  <a:srgbClr val="304852"/>
                </a:solidFill>
                <a:latin typeface="Cabin"/>
                <a:ea typeface="Cabin"/>
                <a:cs typeface="Cabin"/>
                <a:sym typeface="Cabin"/>
              </a:rPr>
              <a:t>What patterns do you notice across the graphs?</a:t>
            </a:r>
            <a:endParaRPr sz="2400">
              <a:solidFill>
                <a:srgbClr val="304852"/>
              </a:solidFill>
              <a:latin typeface="Cabin"/>
              <a:ea typeface="Cabin"/>
              <a:cs typeface="Cabin"/>
              <a:sym typeface="Cabin"/>
            </a:endParaRPr>
          </a:p>
          <a:p>
            <a:pPr marL="457200" lvl="0" indent="0" algn="l" rtl="0">
              <a:spcBef>
                <a:spcPts val="1000"/>
              </a:spcBef>
              <a:spcAft>
                <a:spcPts val="0"/>
              </a:spcAft>
              <a:buNone/>
            </a:pPr>
            <a:endParaRPr sz="100">
              <a:solidFill>
                <a:srgbClr val="304852"/>
              </a:solidFill>
              <a:latin typeface="Cabin"/>
              <a:ea typeface="Cabin"/>
              <a:cs typeface="Cabin"/>
              <a:sym typeface="Cabin"/>
            </a:endParaRPr>
          </a:p>
          <a:p>
            <a:pPr marL="457200" lvl="0" indent="-381000" algn="l" rtl="0">
              <a:spcBef>
                <a:spcPts val="1000"/>
              </a:spcBef>
              <a:spcAft>
                <a:spcPts val="0"/>
              </a:spcAft>
              <a:buClr>
                <a:srgbClr val="304852"/>
              </a:buClr>
              <a:buSzPts val="2400"/>
              <a:buFont typeface="Cabin"/>
              <a:buAutoNum type="arabicPeriod"/>
            </a:pPr>
            <a:r>
              <a:rPr lang="en" sz="2400">
                <a:solidFill>
                  <a:srgbClr val="304852"/>
                </a:solidFill>
                <a:latin typeface="Cabin"/>
                <a:ea typeface="Cabin"/>
                <a:cs typeface="Cabin"/>
                <a:sym typeface="Cabin"/>
              </a:rPr>
              <a:t>What questions do you have about these data?</a:t>
            </a:r>
            <a:endParaRPr sz="2400">
              <a:solidFill>
                <a:srgbClr val="304852"/>
              </a:solidFill>
              <a:latin typeface="Cabin"/>
              <a:ea typeface="Cabin"/>
              <a:cs typeface="Cabin"/>
              <a:sym typeface="Cabin"/>
            </a:endParaRPr>
          </a:p>
          <a:p>
            <a:pPr marL="0" lvl="0" indent="0" algn="l" rtl="0">
              <a:spcBef>
                <a:spcPts val="1000"/>
              </a:spcBef>
              <a:spcAft>
                <a:spcPts val="0"/>
              </a:spcAft>
              <a:buNone/>
            </a:pPr>
            <a:endParaRPr sz="1800">
              <a:solidFill>
                <a:srgbClr val="256C8D"/>
              </a:solidFill>
              <a:latin typeface="Cabin Condensed"/>
              <a:ea typeface="Cabin Condensed"/>
              <a:cs typeface="Cabin Condensed"/>
              <a:sym typeface="Cabin Condensed"/>
            </a:endParaRPr>
          </a:p>
        </p:txBody>
      </p:sp>
      <p:sp>
        <p:nvSpPr>
          <p:cNvPr id="238" name="Google Shape;238;p44"/>
          <p:cNvSpPr txBox="1"/>
          <p:nvPr/>
        </p:nvSpPr>
        <p:spPr>
          <a:xfrm>
            <a:off x="1809150" y="1326138"/>
            <a:ext cx="5525700" cy="310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000" b="1">
                <a:solidFill>
                  <a:srgbClr val="304852"/>
                </a:solidFill>
                <a:latin typeface="Cabin"/>
                <a:ea typeface="Cabin"/>
                <a:cs typeface="Cabin"/>
                <a:sym typeface="Cabin"/>
              </a:rPr>
              <a:t>Annual Lightning Flashes for the United States</a:t>
            </a:r>
            <a:endParaRPr sz="2000" b="1">
              <a:solidFill>
                <a:srgbClr val="304852"/>
              </a:solidFill>
              <a:latin typeface="Cabin"/>
              <a:ea typeface="Cabin"/>
              <a:cs typeface="Cabin"/>
              <a:sym typeface="Cabin"/>
            </a:endParaRPr>
          </a:p>
          <a:p>
            <a:pPr marL="0" lvl="0" indent="0" algn="ctr"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sp>
        <p:nvSpPr>
          <p:cNvPr id="239" name="Google Shape;239;p44"/>
          <p:cNvSpPr txBox="1"/>
          <p:nvPr/>
        </p:nvSpPr>
        <p:spPr>
          <a:xfrm rot="-153474">
            <a:off x="6003101" y="5818624"/>
            <a:ext cx="3058547" cy="750752"/>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304852"/>
                </a:solidFill>
                <a:latin typeface="Cabin"/>
                <a:ea typeface="Cabin"/>
                <a:cs typeface="Cabin"/>
                <a:sym typeface="Cabin"/>
              </a:rPr>
              <a:t>Be prepared to share your ideas with the class.</a:t>
            </a:r>
            <a:endParaRPr sz="2000">
              <a:solidFill>
                <a:srgbClr val="304852"/>
              </a:solidFill>
              <a:latin typeface="Cabin"/>
              <a:ea typeface="Cabin"/>
              <a:cs typeface="Cabin"/>
              <a:sym typeface="Cabin"/>
            </a:endParaRPr>
          </a:p>
        </p:txBody>
      </p:sp>
      <p:sp>
        <p:nvSpPr>
          <p:cNvPr id="240" name="Google Shape;240;p44"/>
          <p:cNvSpPr txBox="1"/>
          <p:nvPr/>
        </p:nvSpPr>
        <p:spPr>
          <a:xfrm>
            <a:off x="-19200" y="6304650"/>
            <a:ext cx="663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Data source: Vaisala. (n.d.). 2021 Annual lightning report. Retrieved March 24, 2022, from https://www.vaisala.com/en/annual-lightning-report</a:t>
            </a:r>
            <a:endParaRPr sz="1200">
              <a:solidFill>
                <a:srgbClr val="666666"/>
              </a:solidFill>
              <a:latin typeface="Cabin"/>
              <a:ea typeface="Cabin"/>
              <a:cs typeface="Cabin"/>
              <a:sym typeface="Cabin"/>
            </a:endParaRPr>
          </a:p>
        </p:txBody>
      </p:sp>
      <p:pic>
        <p:nvPicPr>
          <p:cNvPr id="241" name="Google Shape;241;p44"/>
          <p:cNvPicPr preferRelativeResize="0"/>
          <p:nvPr/>
        </p:nvPicPr>
        <p:blipFill rotWithShape="1">
          <a:blip r:embed="rId3">
            <a:alphaModFix/>
          </a:blip>
          <a:srcRect l="6890" b="11543"/>
          <a:stretch/>
        </p:blipFill>
        <p:spPr>
          <a:xfrm>
            <a:off x="286775" y="1728313"/>
            <a:ext cx="2978775" cy="1749432"/>
          </a:xfrm>
          <a:prstGeom prst="rect">
            <a:avLst/>
          </a:prstGeom>
          <a:noFill/>
          <a:ln>
            <a:noFill/>
          </a:ln>
        </p:spPr>
      </p:pic>
      <p:pic>
        <p:nvPicPr>
          <p:cNvPr id="242" name="Google Shape;242;p44"/>
          <p:cNvPicPr preferRelativeResize="0"/>
          <p:nvPr/>
        </p:nvPicPr>
        <p:blipFill rotWithShape="1">
          <a:blip r:embed="rId4">
            <a:alphaModFix/>
          </a:blip>
          <a:srcRect l="6890" b="8382"/>
          <a:stretch/>
        </p:blipFill>
        <p:spPr>
          <a:xfrm>
            <a:off x="3082613" y="1697100"/>
            <a:ext cx="2978775" cy="1811852"/>
          </a:xfrm>
          <a:prstGeom prst="rect">
            <a:avLst/>
          </a:prstGeom>
          <a:noFill/>
          <a:ln>
            <a:noFill/>
          </a:ln>
        </p:spPr>
      </p:pic>
      <p:pic>
        <p:nvPicPr>
          <p:cNvPr id="243" name="Google Shape;243;p44"/>
          <p:cNvPicPr preferRelativeResize="0"/>
          <p:nvPr/>
        </p:nvPicPr>
        <p:blipFill rotWithShape="1">
          <a:blip r:embed="rId5">
            <a:alphaModFix/>
          </a:blip>
          <a:srcRect l="6550" b="8684"/>
          <a:stretch/>
        </p:blipFill>
        <p:spPr>
          <a:xfrm>
            <a:off x="5999325" y="1673550"/>
            <a:ext cx="3077473" cy="1858963"/>
          </a:xfrm>
          <a:prstGeom prst="rect">
            <a:avLst/>
          </a:prstGeom>
          <a:noFill/>
          <a:ln>
            <a:noFill/>
          </a:ln>
        </p:spPr>
      </p:pic>
      <p:sp>
        <p:nvSpPr>
          <p:cNvPr id="244" name="Google Shape;244;p44"/>
          <p:cNvSpPr txBox="1"/>
          <p:nvPr/>
        </p:nvSpPr>
        <p:spPr>
          <a:xfrm rot="-5400000">
            <a:off x="-607350" y="2314213"/>
            <a:ext cx="15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04852"/>
                </a:solidFill>
                <a:latin typeface="Cabin"/>
                <a:ea typeface="Cabin"/>
                <a:cs typeface="Cabin"/>
                <a:sym typeface="Cabin"/>
              </a:rPr>
              <a:t>millions of flashes</a:t>
            </a:r>
            <a:endParaRPr>
              <a:solidFill>
                <a:srgbClr val="304852"/>
              </a:solidFill>
              <a:latin typeface="Cabin"/>
              <a:ea typeface="Cabin"/>
              <a:cs typeface="Cabin"/>
              <a:sym typeface="Cabin"/>
            </a:endParaRPr>
          </a:p>
        </p:txBody>
      </p:sp>
      <p:sp>
        <p:nvSpPr>
          <p:cNvPr id="245" name="Google Shape;245;p44"/>
          <p:cNvSpPr txBox="1"/>
          <p:nvPr/>
        </p:nvSpPr>
        <p:spPr>
          <a:xfrm>
            <a:off x="1364375" y="3381300"/>
            <a:ext cx="212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bin"/>
                <a:ea typeface="Cabin"/>
                <a:cs typeface="Cabin"/>
                <a:sym typeface="Cabin"/>
              </a:rPr>
              <a:t>Seasons</a:t>
            </a:r>
            <a:endParaRPr>
              <a:latin typeface="Cabin"/>
              <a:ea typeface="Cabin"/>
              <a:cs typeface="Cabin"/>
              <a:sym typeface="Cabin"/>
            </a:endParaRPr>
          </a:p>
        </p:txBody>
      </p:sp>
      <p:sp>
        <p:nvSpPr>
          <p:cNvPr id="246" name="Google Shape;246;p44"/>
          <p:cNvSpPr txBox="1"/>
          <p:nvPr/>
        </p:nvSpPr>
        <p:spPr>
          <a:xfrm>
            <a:off x="4215250" y="3381300"/>
            <a:ext cx="212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bin"/>
                <a:ea typeface="Cabin"/>
                <a:cs typeface="Cabin"/>
                <a:sym typeface="Cabin"/>
              </a:rPr>
              <a:t>Months</a:t>
            </a:r>
            <a:endParaRPr>
              <a:latin typeface="Cabin"/>
              <a:ea typeface="Cabin"/>
              <a:cs typeface="Cabin"/>
              <a:sym typeface="Cabin"/>
            </a:endParaRPr>
          </a:p>
        </p:txBody>
      </p:sp>
      <p:sp>
        <p:nvSpPr>
          <p:cNvPr id="247" name="Google Shape;247;p44"/>
          <p:cNvSpPr txBox="1"/>
          <p:nvPr/>
        </p:nvSpPr>
        <p:spPr>
          <a:xfrm>
            <a:off x="6799650" y="3381300"/>
            <a:ext cx="212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bin"/>
                <a:ea typeface="Cabin"/>
                <a:cs typeface="Cabin"/>
                <a:sym typeface="Cabin"/>
              </a:rPr>
              <a:t>Weeks of the Year</a:t>
            </a:r>
            <a:endParaRPr>
              <a:latin typeface="Cabin"/>
              <a:ea typeface="Cabin"/>
              <a:cs typeface="Cabin"/>
              <a:sym typeface="Cabin"/>
            </a:endParaRPr>
          </a:p>
        </p:txBody>
      </p:sp>
      <p:pic>
        <p:nvPicPr>
          <p:cNvPr id="248" name="Google Shape;248;p44"/>
          <p:cNvPicPr preferRelativeResize="0"/>
          <p:nvPr/>
        </p:nvPicPr>
        <p:blipFill rotWithShape="1">
          <a:blip r:embed="rId6">
            <a:alphaModFix/>
          </a:blip>
          <a:srcRect t="238" b="228"/>
          <a:stretch/>
        </p:blipFill>
        <p:spPr>
          <a:xfrm>
            <a:off x="609600" y="4013800"/>
            <a:ext cx="1072372" cy="88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2"/>
        <p:cNvGrpSpPr/>
        <p:nvPr/>
      </p:nvGrpSpPr>
      <p:grpSpPr>
        <a:xfrm>
          <a:off x="0" y="0"/>
          <a:ext cx="0" cy="0"/>
          <a:chOff x="0" y="0"/>
          <a:chExt cx="0" cy="0"/>
        </a:xfrm>
      </p:grpSpPr>
      <p:sp>
        <p:nvSpPr>
          <p:cNvPr id="253" name="Google Shape;253;p45"/>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Where does lightning occur in the U.S.?</a:t>
            </a:r>
            <a:endParaRPr sz="2800" b="1">
              <a:solidFill>
                <a:srgbClr val="FFFFFF"/>
              </a:solidFill>
              <a:latin typeface="Open Sans"/>
              <a:ea typeface="Open Sans"/>
              <a:cs typeface="Open Sans"/>
              <a:sym typeface="Open Sans"/>
            </a:endParaRPr>
          </a:p>
        </p:txBody>
      </p:sp>
      <p:sp>
        <p:nvSpPr>
          <p:cNvPr id="254" name="Google Shape;254;p45"/>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H</a:t>
            </a:r>
            <a:endParaRPr sz="1800">
              <a:solidFill>
                <a:srgbClr val="256C8D"/>
              </a:solidFill>
              <a:latin typeface="Boogaloo"/>
              <a:ea typeface="Boogaloo"/>
              <a:cs typeface="Boogaloo"/>
              <a:sym typeface="Boogaloo"/>
            </a:endParaRPr>
          </a:p>
        </p:txBody>
      </p:sp>
      <p:sp>
        <p:nvSpPr>
          <p:cNvPr id="255" name="Google Shape;255;p45"/>
          <p:cNvSpPr txBox="1"/>
          <p:nvPr/>
        </p:nvSpPr>
        <p:spPr>
          <a:xfrm>
            <a:off x="457200" y="2457175"/>
            <a:ext cx="1640400" cy="41775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None/>
            </a:pPr>
            <a:r>
              <a:rPr lang="en" sz="2600" b="1">
                <a:solidFill>
                  <a:srgbClr val="304852"/>
                </a:solidFill>
                <a:latin typeface="Open Sans"/>
                <a:ea typeface="Open Sans"/>
                <a:cs typeface="Open Sans"/>
                <a:sym typeface="Open Sans"/>
              </a:rPr>
              <a:t>With your group</a:t>
            </a:r>
            <a:endParaRPr sz="2600">
              <a:solidFill>
                <a:srgbClr val="304852"/>
              </a:solidFill>
              <a:latin typeface="Cabin"/>
              <a:ea typeface="Cabin"/>
              <a:cs typeface="Cabin"/>
              <a:sym typeface="Cabin"/>
            </a:endParaRPr>
          </a:p>
          <a:p>
            <a:pPr marL="0" lvl="0" indent="0" algn="l" rtl="0">
              <a:spcBef>
                <a:spcPts val="0"/>
              </a:spcBef>
              <a:spcAft>
                <a:spcPts val="0"/>
              </a:spcAft>
              <a:buNone/>
            </a:pPr>
            <a:r>
              <a:rPr lang="en" sz="2400">
                <a:solidFill>
                  <a:srgbClr val="304852"/>
                </a:solidFill>
                <a:latin typeface="Cabin"/>
                <a:ea typeface="Cabin"/>
                <a:cs typeface="Cabin"/>
                <a:sym typeface="Cabin"/>
              </a:rPr>
              <a:t>Analyze the data from this map. </a:t>
            </a:r>
            <a:endParaRPr sz="2400">
              <a:solidFill>
                <a:srgbClr val="304852"/>
              </a:solidFill>
              <a:latin typeface="Cabin"/>
              <a:ea typeface="Cabin"/>
              <a:cs typeface="Cabin"/>
              <a:sym typeface="Cabin"/>
            </a:endParaRPr>
          </a:p>
          <a:p>
            <a:pPr marL="0" lvl="0" indent="0" algn="l" rtl="0">
              <a:spcBef>
                <a:spcPts val="1000"/>
              </a:spcBef>
              <a:spcAft>
                <a:spcPts val="0"/>
              </a:spcAft>
              <a:buNone/>
            </a:pPr>
            <a:endParaRPr sz="2400">
              <a:solidFill>
                <a:srgbClr val="304852"/>
              </a:solidFill>
              <a:latin typeface="Cabin"/>
              <a:ea typeface="Cabin"/>
              <a:cs typeface="Cabin"/>
              <a:sym typeface="Cabin"/>
            </a:endParaRPr>
          </a:p>
          <a:p>
            <a:pPr marL="0" lvl="0" indent="0" algn="l" rtl="0">
              <a:spcBef>
                <a:spcPts val="1000"/>
              </a:spcBef>
              <a:spcAft>
                <a:spcPts val="0"/>
              </a:spcAft>
              <a:buNone/>
            </a:pPr>
            <a:r>
              <a:rPr lang="en" sz="2400">
                <a:solidFill>
                  <a:srgbClr val="304852"/>
                </a:solidFill>
                <a:latin typeface="Cabin"/>
                <a:ea typeface="Cabin"/>
                <a:cs typeface="Cabin"/>
                <a:sym typeface="Cabin"/>
              </a:rPr>
              <a:t>Add to your Notice and Wonder chart.</a:t>
            </a:r>
            <a:endParaRPr sz="2400">
              <a:solidFill>
                <a:srgbClr val="304852"/>
              </a:solidFill>
              <a:latin typeface="Cabin"/>
              <a:ea typeface="Cabin"/>
              <a:cs typeface="Cabin"/>
              <a:sym typeface="Cabin"/>
            </a:endParaRPr>
          </a:p>
          <a:p>
            <a:pPr marL="0" lvl="0" indent="0" algn="l" rtl="0">
              <a:spcBef>
                <a:spcPts val="1000"/>
              </a:spcBef>
              <a:spcAft>
                <a:spcPts val="0"/>
              </a:spcAft>
              <a:buNone/>
            </a:pPr>
            <a:endParaRPr sz="1800">
              <a:solidFill>
                <a:srgbClr val="256C8D"/>
              </a:solidFill>
              <a:latin typeface="Cabin Condensed"/>
              <a:ea typeface="Cabin Condensed"/>
              <a:cs typeface="Cabin Condensed"/>
              <a:sym typeface="Cabin Condensed"/>
            </a:endParaRPr>
          </a:p>
        </p:txBody>
      </p:sp>
      <p:pic>
        <p:nvPicPr>
          <p:cNvPr id="256" name="Google Shape;256;p45"/>
          <p:cNvPicPr preferRelativeResize="0"/>
          <p:nvPr/>
        </p:nvPicPr>
        <p:blipFill rotWithShape="1">
          <a:blip r:embed="rId3">
            <a:alphaModFix/>
          </a:blip>
          <a:srcRect t="99" b="109"/>
          <a:stretch/>
        </p:blipFill>
        <p:spPr>
          <a:xfrm>
            <a:off x="457200" y="1385325"/>
            <a:ext cx="1477050" cy="920975"/>
          </a:xfrm>
          <a:prstGeom prst="rect">
            <a:avLst/>
          </a:prstGeom>
          <a:noFill/>
          <a:ln>
            <a:noFill/>
          </a:ln>
        </p:spPr>
      </p:pic>
      <p:sp>
        <p:nvSpPr>
          <p:cNvPr id="257" name="Google Shape;257;p45"/>
          <p:cNvSpPr txBox="1"/>
          <p:nvPr/>
        </p:nvSpPr>
        <p:spPr>
          <a:xfrm>
            <a:off x="2266200" y="6199900"/>
            <a:ext cx="687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Data Source: Holle, Ronald. (2014). Diurnal Variations of NLDN-Reported Cloud-to-Ground Lightning in the United States. Monthly Weather Review. 142. 10.1175/MWR-D-13-00121.1. Modified from Dyer and mapchart.net..</a:t>
            </a:r>
            <a:endParaRPr sz="1200">
              <a:solidFill>
                <a:srgbClr val="666666"/>
              </a:solidFill>
              <a:latin typeface="Cabin"/>
              <a:ea typeface="Cabin"/>
              <a:cs typeface="Cabin"/>
              <a:sym typeface="Cabin"/>
            </a:endParaRPr>
          </a:p>
        </p:txBody>
      </p:sp>
      <p:pic>
        <p:nvPicPr>
          <p:cNvPr id="258" name="Google Shape;258;p45"/>
          <p:cNvPicPr preferRelativeResize="0"/>
          <p:nvPr/>
        </p:nvPicPr>
        <p:blipFill rotWithShape="1">
          <a:blip r:embed="rId4">
            <a:alphaModFix/>
          </a:blip>
          <a:srcRect l="7965" t="6120" r="12378"/>
          <a:stretch/>
        </p:blipFill>
        <p:spPr>
          <a:xfrm>
            <a:off x="2365825" y="1327925"/>
            <a:ext cx="6487900" cy="49617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2"/>
        <p:cNvGrpSpPr/>
        <p:nvPr/>
      </p:nvGrpSpPr>
      <p:grpSpPr>
        <a:xfrm>
          <a:off x="0" y="0"/>
          <a:ext cx="0" cy="0"/>
          <a:chOff x="0" y="0"/>
          <a:chExt cx="0" cy="0"/>
        </a:xfrm>
      </p:grpSpPr>
      <p:sp>
        <p:nvSpPr>
          <p:cNvPr id="263" name="Google Shape;263;p46"/>
          <p:cNvSpPr/>
          <p:nvPr/>
        </p:nvSpPr>
        <p:spPr>
          <a:xfrm>
            <a:off x="457200" y="548640"/>
            <a:ext cx="8229600" cy="685800"/>
          </a:xfrm>
          <a:prstGeom prst="rect">
            <a:avLst/>
          </a:prstGeom>
          <a:solidFill>
            <a:srgbClr val="276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FFFFFF"/>
                </a:solidFill>
                <a:latin typeface="Open Sans"/>
                <a:ea typeface="Open Sans"/>
                <a:cs typeface="Open Sans"/>
                <a:sym typeface="Open Sans"/>
              </a:rPr>
              <a:t>Where does lightning occur in the world?</a:t>
            </a:r>
            <a:endParaRPr sz="2800" b="1">
              <a:solidFill>
                <a:srgbClr val="FFFFFF"/>
              </a:solidFill>
              <a:latin typeface="Open Sans"/>
              <a:ea typeface="Open Sans"/>
              <a:cs typeface="Open Sans"/>
              <a:sym typeface="Open Sans"/>
            </a:endParaRPr>
          </a:p>
        </p:txBody>
      </p:sp>
      <p:sp>
        <p:nvSpPr>
          <p:cNvPr id="264" name="Google Shape;264;p46"/>
          <p:cNvSpPr/>
          <p:nvPr/>
        </p:nvSpPr>
        <p:spPr>
          <a:xfrm>
            <a:off x="457200" y="0"/>
            <a:ext cx="3719034" cy="548640"/>
          </a:xfrm>
          <a:custGeom>
            <a:avLst/>
            <a:gdLst/>
            <a:ahLst/>
            <a:cxnLst/>
            <a:rect l="l" t="t" r="r" b="b"/>
            <a:pathLst>
              <a:path w="21600" h="21600" extrusionOk="0">
                <a:moveTo>
                  <a:pt x="0" y="0"/>
                </a:moveTo>
                <a:lnTo>
                  <a:pt x="21600" y="0"/>
                </a:lnTo>
                <a:lnTo>
                  <a:pt x="21501" y="21600"/>
                </a:lnTo>
                <a:lnTo>
                  <a:pt x="0" y="21600"/>
                </a:lnTo>
                <a:lnTo>
                  <a:pt x="0" y="0"/>
                </a:lnTo>
                <a:close/>
              </a:path>
            </a:pathLst>
          </a:cu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EA7D73"/>
              </a:buClr>
              <a:buSzPts val="2000"/>
              <a:buFont typeface="Arial"/>
              <a:buNone/>
            </a:pPr>
            <a:r>
              <a:rPr lang="en" sz="1500">
                <a:solidFill>
                  <a:srgbClr val="304852"/>
                </a:solidFill>
                <a:latin typeface="Open Sans"/>
                <a:ea typeface="Open Sans"/>
                <a:cs typeface="Open Sans"/>
                <a:sym typeface="Open Sans"/>
              </a:rPr>
              <a:t>Slide I </a:t>
            </a:r>
            <a:endParaRPr sz="1800">
              <a:solidFill>
                <a:srgbClr val="256C8D"/>
              </a:solidFill>
              <a:latin typeface="Boogaloo"/>
              <a:ea typeface="Boogaloo"/>
              <a:cs typeface="Boogaloo"/>
              <a:sym typeface="Boogaloo"/>
            </a:endParaRPr>
          </a:p>
        </p:txBody>
      </p:sp>
      <p:sp>
        <p:nvSpPr>
          <p:cNvPr id="265" name="Google Shape;265;p46"/>
          <p:cNvSpPr txBox="1"/>
          <p:nvPr/>
        </p:nvSpPr>
        <p:spPr>
          <a:xfrm>
            <a:off x="2074025" y="1813500"/>
            <a:ext cx="6261300" cy="2327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400">
              <a:solidFill>
                <a:srgbClr val="304852"/>
              </a:solidFill>
              <a:latin typeface="Cabin"/>
              <a:ea typeface="Cabin"/>
              <a:cs typeface="Cabin"/>
              <a:sym typeface="Cabin"/>
            </a:endParaRPr>
          </a:p>
          <a:p>
            <a:pPr marL="0" lvl="0" indent="0" algn="l" rtl="0">
              <a:spcBef>
                <a:spcPts val="0"/>
              </a:spcBef>
              <a:spcAft>
                <a:spcPts val="0"/>
              </a:spcAft>
              <a:buNone/>
            </a:pPr>
            <a:endParaRPr sz="1800">
              <a:solidFill>
                <a:srgbClr val="256C8D"/>
              </a:solidFill>
              <a:latin typeface="Cabin Condensed"/>
              <a:ea typeface="Cabin Condensed"/>
              <a:cs typeface="Cabin Condensed"/>
              <a:sym typeface="Cabin Condensed"/>
            </a:endParaRPr>
          </a:p>
        </p:txBody>
      </p:sp>
      <p:pic>
        <p:nvPicPr>
          <p:cNvPr id="266" name="Google Shape;266;p46"/>
          <p:cNvPicPr preferRelativeResize="0"/>
          <p:nvPr/>
        </p:nvPicPr>
        <p:blipFill>
          <a:blip r:embed="rId3">
            <a:alphaModFix/>
          </a:blip>
          <a:stretch>
            <a:fillRect/>
          </a:stretch>
        </p:blipFill>
        <p:spPr>
          <a:xfrm>
            <a:off x="346525" y="1298600"/>
            <a:ext cx="8521600" cy="4260800"/>
          </a:xfrm>
          <a:prstGeom prst="rect">
            <a:avLst/>
          </a:prstGeom>
          <a:noFill/>
          <a:ln>
            <a:noFill/>
          </a:ln>
        </p:spPr>
      </p:pic>
      <p:pic>
        <p:nvPicPr>
          <p:cNvPr id="267" name="Google Shape;267;p46"/>
          <p:cNvPicPr preferRelativeResize="0"/>
          <p:nvPr/>
        </p:nvPicPr>
        <p:blipFill>
          <a:blip r:embed="rId4">
            <a:alphaModFix/>
          </a:blip>
          <a:stretch>
            <a:fillRect/>
          </a:stretch>
        </p:blipFill>
        <p:spPr>
          <a:xfrm>
            <a:off x="346525" y="5473669"/>
            <a:ext cx="8521598" cy="1114156"/>
          </a:xfrm>
          <a:prstGeom prst="rect">
            <a:avLst/>
          </a:prstGeom>
          <a:noFill/>
          <a:ln>
            <a:noFill/>
          </a:ln>
        </p:spPr>
      </p:pic>
      <p:cxnSp>
        <p:nvCxnSpPr>
          <p:cNvPr id="268" name="Google Shape;268;p46"/>
          <p:cNvCxnSpPr>
            <a:stCxn id="266" idx="1"/>
            <a:endCxn id="266" idx="3"/>
          </p:cNvCxnSpPr>
          <p:nvPr/>
        </p:nvCxnSpPr>
        <p:spPr>
          <a:xfrm>
            <a:off x="346525" y="3429000"/>
            <a:ext cx="8521500" cy="0"/>
          </a:xfrm>
          <a:prstGeom prst="straightConnector1">
            <a:avLst/>
          </a:prstGeom>
          <a:noFill/>
          <a:ln w="9525" cap="flat" cmpd="sng">
            <a:solidFill>
              <a:schemeClr val="accent6"/>
            </a:solidFill>
            <a:prstDash val="solid"/>
            <a:round/>
            <a:headEnd type="none" w="med" len="med"/>
            <a:tailEnd type="none" w="med" len="med"/>
          </a:ln>
        </p:spPr>
      </p:cxnSp>
      <p:sp>
        <p:nvSpPr>
          <p:cNvPr id="269" name="Google Shape;269;p46"/>
          <p:cNvSpPr txBox="1"/>
          <p:nvPr/>
        </p:nvSpPr>
        <p:spPr>
          <a:xfrm>
            <a:off x="4534175" y="2517150"/>
            <a:ext cx="88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00"/>
                </a:solidFill>
                <a:latin typeface="Cabin"/>
                <a:ea typeface="Cabin"/>
                <a:cs typeface="Cabin"/>
                <a:sym typeface="Cabin"/>
              </a:rPr>
              <a:t>Sahara Desert</a:t>
            </a:r>
            <a:endParaRPr>
              <a:solidFill>
                <a:srgbClr val="FFFF00"/>
              </a:solidFill>
              <a:latin typeface="Cabin"/>
              <a:ea typeface="Cabin"/>
              <a:cs typeface="Cabin"/>
              <a:sym typeface="Cabin"/>
            </a:endParaRPr>
          </a:p>
        </p:txBody>
      </p:sp>
      <p:sp>
        <p:nvSpPr>
          <p:cNvPr id="270" name="Google Shape;270;p46"/>
          <p:cNvSpPr txBox="1"/>
          <p:nvPr/>
        </p:nvSpPr>
        <p:spPr>
          <a:xfrm>
            <a:off x="2449175" y="3911075"/>
            <a:ext cx="88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00"/>
                </a:solidFill>
                <a:latin typeface="Cabin"/>
                <a:ea typeface="Cabin"/>
                <a:cs typeface="Cabin"/>
                <a:sym typeface="Cabin"/>
              </a:rPr>
              <a:t>Atacama Desert</a:t>
            </a:r>
            <a:endParaRPr>
              <a:solidFill>
                <a:srgbClr val="FFFF00"/>
              </a:solidFill>
              <a:latin typeface="Cabin"/>
              <a:ea typeface="Cabin"/>
              <a:cs typeface="Cabin"/>
              <a:sym typeface="Cabin"/>
            </a:endParaRPr>
          </a:p>
        </p:txBody>
      </p:sp>
      <p:sp>
        <p:nvSpPr>
          <p:cNvPr id="271" name="Google Shape;271;p46"/>
          <p:cNvSpPr txBox="1"/>
          <p:nvPr/>
        </p:nvSpPr>
        <p:spPr>
          <a:xfrm>
            <a:off x="6338050" y="2125000"/>
            <a:ext cx="88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00"/>
                </a:solidFill>
                <a:latin typeface="Cabin"/>
                <a:ea typeface="Cabin"/>
                <a:cs typeface="Cabin"/>
                <a:sym typeface="Cabin"/>
              </a:rPr>
              <a:t>Gobi Desert</a:t>
            </a:r>
            <a:endParaRPr>
              <a:solidFill>
                <a:srgbClr val="FFFF00"/>
              </a:solidFill>
              <a:latin typeface="Cabin"/>
              <a:ea typeface="Cabin"/>
              <a:cs typeface="Cabin"/>
              <a:sym typeface="Cabin"/>
            </a:endParaRPr>
          </a:p>
        </p:txBody>
      </p:sp>
      <p:sp>
        <p:nvSpPr>
          <p:cNvPr id="272" name="Google Shape;272;p46"/>
          <p:cNvSpPr txBox="1"/>
          <p:nvPr/>
        </p:nvSpPr>
        <p:spPr>
          <a:xfrm>
            <a:off x="346525" y="6509375"/>
            <a:ext cx="193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Cabin"/>
                <a:ea typeface="Cabin"/>
                <a:cs typeface="Cabin"/>
                <a:sym typeface="Cabin"/>
              </a:rPr>
              <a:t>NASA, Lauren Dauphin</a:t>
            </a:r>
            <a:endParaRPr sz="1200">
              <a:solidFill>
                <a:srgbClr val="666666"/>
              </a:solidFill>
              <a:latin typeface="Cabin"/>
              <a:ea typeface="Cabin"/>
              <a:cs typeface="Cabin"/>
              <a:sym typeface="Cabin"/>
            </a:endParaRPr>
          </a:p>
        </p:txBody>
      </p:sp>
      <p:sp>
        <p:nvSpPr>
          <p:cNvPr id="273" name="Google Shape;273;p46"/>
          <p:cNvSpPr txBox="1"/>
          <p:nvPr/>
        </p:nvSpPr>
        <p:spPr>
          <a:xfrm>
            <a:off x="5296175" y="2364750"/>
            <a:ext cx="88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00"/>
                </a:solidFill>
                <a:latin typeface="Cabin"/>
                <a:ea typeface="Cabin"/>
                <a:cs typeface="Cabin"/>
                <a:sym typeface="Cabin"/>
              </a:rPr>
              <a:t>Arabian Desert</a:t>
            </a:r>
            <a:endParaRPr>
              <a:solidFill>
                <a:srgbClr val="FFFF00"/>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name="High_School_Chemistry_OpenSciEd_Slide_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gh_School_Physics_OpenSciEd_Slide_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gh_School_Chemistry_OpenSciEd_Slide_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7188</Words>
  <Application>Microsoft Office PowerPoint</Application>
  <PresentationFormat>On-screen Show (4:3)</PresentationFormat>
  <Paragraphs>458</Paragraphs>
  <Slides>34</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Open Sans</vt:lpstr>
      <vt:lpstr>Caveat</vt:lpstr>
      <vt:lpstr>Boogaloo</vt:lpstr>
      <vt:lpstr>Arial</vt:lpstr>
      <vt:lpstr>Roboto</vt:lpstr>
      <vt:lpstr>Cabin</vt:lpstr>
      <vt:lpstr>Cabin Condensed</vt:lpstr>
      <vt:lpstr>Helvetica Neue</vt:lpstr>
      <vt:lpstr>High_School_Chemistry_OpenSciEd_Slide_TEMPLATE</vt:lpstr>
      <vt:lpstr>High_School_Physics_OpenSciEd_Slide_TEMPLATE</vt:lpstr>
      <vt:lpstr>High_School_Chemistry_OpenSciEd_Slide_TEMPLATE</vt:lpstr>
      <vt:lpstr>Examine Lightning Strikes</vt:lpstr>
      <vt:lpstr>PowerPoint Presentation</vt:lpstr>
      <vt:lpstr>PowerPoint Presentation</vt:lpstr>
      <vt:lpstr>What stories have you heard about lightning? </vt:lpstr>
      <vt:lpstr>Read Stories About Lightning</vt:lpstr>
      <vt:lpstr>Read Stories About Lightning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Questions for the DQB</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Katie Fenton</cp:lastModifiedBy>
  <cp:revision>1</cp:revision>
  <dcterms:modified xsi:type="dcterms:W3CDTF">2024-08-12T18:35:46Z</dcterms:modified>
</cp:coreProperties>
</file>